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3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12" r:id="rId19"/>
    <p:sldId id="313" r:id="rId20"/>
    <p:sldId id="314" r:id="rId21"/>
    <p:sldId id="315" r:id="rId22"/>
    <p:sldId id="274" r:id="rId23"/>
    <p:sldId id="276" r:id="rId24"/>
    <p:sldId id="279" r:id="rId25"/>
    <p:sldId id="277" r:id="rId26"/>
    <p:sldId id="278" r:id="rId27"/>
    <p:sldId id="280" r:id="rId28"/>
    <p:sldId id="275" r:id="rId29"/>
    <p:sldId id="281" r:id="rId30"/>
    <p:sldId id="282" r:id="rId31"/>
    <p:sldId id="283" r:id="rId32"/>
    <p:sldId id="284" r:id="rId33"/>
    <p:sldId id="317" r:id="rId34"/>
    <p:sldId id="318" r:id="rId35"/>
    <p:sldId id="319" r:id="rId36"/>
    <p:sldId id="321" r:id="rId37"/>
    <p:sldId id="320" r:id="rId38"/>
    <p:sldId id="322" r:id="rId39"/>
    <p:sldId id="323" r:id="rId40"/>
    <p:sldId id="324" r:id="rId41"/>
    <p:sldId id="325" r:id="rId42"/>
    <p:sldId id="326" r:id="rId43"/>
    <p:sldId id="328" r:id="rId44"/>
    <p:sldId id="327" r:id="rId45"/>
    <p:sldId id="329" r:id="rId46"/>
    <p:sldId id="333" r:id="rId47"/>
    <p:sldId id="332" r:id="rId48"/>
    <p:sldId id="331" r:id="rId49"/>
    <p:sldId id="330" r:id="rId50"/>
    <p:sldId id="334" r:id="rId51"/>
    <p:sldId id="335" r:id="rId52"/>
    <p:sldId id="336" r:id="rId53"/>
    <p:sldId id="296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309" r:id="rId62"/>
    <p:sldId id="292" r:id="rId63"/>
    <p:sldId id="311" r:id="rId64"/>
    <p:sldId id="297" r:id="rId65"/>
    <p:sldId id="298" r:id="rId66"/>
    <p:sldId id="299" r:id="rId67"/>
    <p:sldId id="301" r:id="rId68"/>
    <p:sldId id="300" r:id="rId69"/>
    <p:sldId id="302" r:id="rId70"/>
    <p:sldId id="303" r:id="rId71"/>
    <p:sldId id="304" r:id="rId72"/>
    <p:sldId id="305" r:id="rId73"/>
    <p:sldId id="306" r:id="rId74"/>
    <p:sldId id="307" r:id="rId75"/>
    <p:sldId id="308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7097" autoAdjust="0"/>
  </p:normalViewPr>
  <p:slideViewPr>
    <p:cSldViewPr>
      <p:cViewPr varScale="1">
        <p:scale>
          <a:sx n="63" d="100"/>
          <a:sy n="63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1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73B9972-0713-4535-8125-CCBB1AEC8AC9}" type="slidenum">
              <a:rPr lang="en-IN" sz="1400">
                <a:latin typeface="Times New Roman"/>
              </a:rPr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265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96225FD0-4205-4F2B-AEBE-8D3E209224CE}" type="slidenum">
              <a:rPr lang="en-IN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2000" strike="noStrike">
                <a:latin typeface="Arial"/>
              </a:rPr>
              <a:t>All connections to computers- mice, printers etc use a serial port. Gotta pick the right one.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96EF4E8B-7AA4-4242-A91D-C622B7EE49D2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65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022F1413-F303-4E87-83F9-B3073DF30A39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66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48B8DBC9-5F4C-4E97-A0EA-66F9FE3F8C11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68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E0AA52A6-ACE7-4984-9038-564D3CBE95E7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69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E98F9F68-4CFF-4F7A-8F3A-DFCCFB9FC1CF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70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296EEA87-A08A-4B36-822F-6128F147A9E1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71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29A86BD9-CA7C-4C2F-9CF6-007756525894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72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8E773747-FEDA-4EFB-8A38-43FCE6F11252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73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23C3D617-337F-4B69-9F56-0ED5D34E2311}" type="slidenum">
              <a:rPr lang="en-IN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sz="2000" strike="noStrike">
                <a:latin typeface="Arial"/>
              </a:rPr>
              <a:t>All connections to computers- mice, printers etc use a serial port. Gotta pick the right one.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AB918CC6-CB78-4CA6-A506-D5E82EF8B752}" type="slidenum">
              <a:rPr lang="en-IN" sz="1000" strike="noStrike">
                <a:solidFill>
                  <a:srgbClr val="000000"/>
                </a:solidFill>
                <a:latin typeface="HelveticaNeueLT Pro 77 BdCn"/>
                <a:ea typeface="ＭＳ Ｐゴシック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123B9E78-407D-418D-88D3-244F7C1969CF}" type="slidenum">
              <a:rPr lang="en-IN" sz="1000" strike="noStrike">
                <a:solidFill>
                  <a:srgbClr val="000000"/>
                </a:solidFill>
                <a:latin typeface="HelveticaNeueLT Pro 77 BdCn"/>
                <a:ea typeface="ＭＳ Ｐゴシック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A11D6F6-57C6-4A05-8904-1A0173181E6A}" type="slidenum">
              <a:rPr lang="en-IN" sz="1200" strike="noStrike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02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10AEF2-D78E-4978-B4B0-38D760F41E4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3505320" y="152280"/>
            <a:ext cx="2436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5265C69C-48B3-448B-AE51-2650FFF8855B}" type="slidenum">
              <a:rPr lang="en-US" sz="1000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</a:pPr>
              <a:t>55</a:t>
            </a:fld>
            <a:endParaRPr/>
          </a:p>
        </p:txBody>
      </p:sp>
      <p:sp>
        <p:nvSpPr>
          <p:cNvPr id="371" name="TextShape 2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505320" y="152280"/>
            <a:ext cx="2436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r"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fld id="{022E213D-DD28-45ED-A555-7BD47C2461B1}" type="slidenum">
              <a:rPr lang="en-US" sz="1000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</a:pPr>
              <a:t>63</a:t>
            </a:fld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r>
              <a:rPr lang="en-US" sz="1200">
                <a:latin typeface="Times New Roman"/>
              </a:rPr>
              <a:t>For this reason, we typically do not use Digital I/O 0 or 1 for anything in our designs.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  <a:p>
            <a:pPr>
              <a:defRPr/>
            </a:pPr>
            <a:fld id="{2CC2FA34-9111-444C-89F6-8253B025F74C}" type="slidenum">
              <a:rPr lang="en-US" altLang="en-US" sz="1000" smtClean="0">
                <a:solidFill>
                  <a:srgbClr val="000000"/>
                </a:solidFill>
                <a:latin typeface="HelveticaNeueLT Pro 77 BdCn" pitchFamily="48" charset="0"/>
              </a:rPr>
              <a:pPr>
                <a:defRPr/>
              </a:pPr>
              <a:t>64</a:t>
            </a:fld>
            <a:endParaRPr lang="en-US" altLang="en-US" sz="1000" smtClean="0">
              <a:solidFill>
                <a:srgbClr val="000000"/>
              </a:solidFill>
              <a:latin typeface="HelveticaNeueLT Pro 77 BdCn" pitchFamily="48" charset="0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2/11/2017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2/11/2017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24E817A-C2A5-4114-A52C-B6BF0440A93B}" type="datetimeFigureOut">
              <a:rPr lang="en-US" smtClean="0"/>
              <a:pPr/>
              <a:t>2/11/2017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D87068D-5C33-4FB6-9DC1-3C6C10F03A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200" strike="noStrike" smtClean="0">
                <a:solidFill>
                  <a:srgbClr val="8B8B8B"/>
                </a:solidFill>
                <a:latin typeface="Calibri"/>
              </a:rPr>
              <a:t>24/01/16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35D2B1EA-3393-4161-8B1D-307675F171B7}" type="slidenum">
              <a:rPr lang="en-IN" sz="1200" strike="noStrike" smtClean="0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dlnmh9ip6v2uc.cloudfront.net/images/products/00100-01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20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52783" y="2110688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strike="noStrike" dirty="0" smtClean="0">
                <a:solidFill>
                  <a:srgbClr val="FF0000"/>
                </a:solidFill>
                <a:latin typeface="Calibri"/>
              </a:rPr>
              <a:t>Digital Input and Output </a:t>
            </a:r>
          </a:p>
          <a:p>
            <a:pPr algn="r">
              <a:lnSpc>
                <a:spcPct val="100000"/>
              </a:lnSpc>
            </a:pPr>
            <a:r>
              <a:rPr lang="en-US" sz="4000" dirty="0" smtClean="0">
                <a:solidFill>
                  <a:srgbClr val="00B0F0"/>
                </a:solidFill>
                <a:latin typeface="Calibri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US" sz="4000" dirty="0" smtClean="0">
                <a:solidFill>
                  <a:srgbClr val="00B0F0"/>
                </a:solidFill>
                <a:latin typeface="Calibri"/>
              </a:rPr>
              <a:t>By </a:t>
            </a:r>
            <a:r>
              <a:rPr lang="en-US" sz="4000" dirty="0" err="1" smtClean="0">
                <a:solidFill>
                  <a:srgbClr val="00B0F0"/>
                </a:solidFill>
                <a:latin typeface="Calibri"/>
              </a:rPr>
              <a:t>Kunchala</a:t>
            </a:r>
            <a:r>
              <a:rPr lang="en-US" sz="4000" dirty="0" smtClean="0">
                <a:solidFill>
                  <a:srgbClr val="00B0F0"/>
                </a:solidFill>
                <a:latin typeface="Calibri"/>
              </a:rPr>
              <a:t> Anil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Upload it ….. </a:t>
            </a:r>
            <a:endParaRPr/>
          </a:p>
        </p:txBody>
      </p:sp>
      <p:pic>
        <p:nvPicPr>
          <p:cNvPr id="248" name="Content Placeholder 3"/>
          <p:cNvPicPr/>
          <p:nvPr/>
        </p:nvPicPr>
        <p:blipFill>
          <a:blip r:embed="rId2"/>
          <a:stretch/>
        </p:blipFill>
        <p:spPr>
          <a:xfrm>
            <a:off x="685800" y="1676520"/>
            <a:ext cx="7543440" cy="487656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3886200" y="2514600"/>
            <a:ext cx="685440" cy="38052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4546440" y="2610000"/>
            <a:ext cx="1447560" cy="1900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57200" y="304920"/>
            <a:ext cx="822924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Getting Started…</a:t>
            </a:r>
            <a:endParaRPr/>
          </a:p>
        </p:txBody>
      </p:sp>
      <p:pic>
        <p:nvPicPr>
          <p:cNvPr id="252" name="Picture 4"/>
          <p:cNvPicPr/>
          <p:nvPr/>
        </p:nvPicPr>
        <p:blipFill>
          <a:blip r:embed="rId2"/>
          <a:stretch/>
        </p:blipFill>
        <p:spPr>
          <a:xfrm>
            <a:off x="762120" y="1143000"/>
            <a:ext cx="7467120" cy="518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"/>
          <p:cNvPicPr/>
          <p:nvPr/>
        </p:nvPicPr>
        <p:blipFill>
          <a:blip r:embed="rId3"/>
          <a:stretch/>
        </p:blipFill>
        <p:spPr>
          <a:xfrm>
            <a:off x="990720" y="3036960"/>
            <a:ext cx="6131880" cy="3678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Concepts: INPUT vs. OUTPUT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685800" y="2209680"/>
            <a:ext cx="388584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400" b="1" strike="noStrike">
                <a:solidFill>
                  <a:srgbClr val="000000"/>
                </a:solidFill>
                <a:latin typeface="Calibri"/>
              </a:rPr>
              <a:t>Inputs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 is a signal / information going into the board.</a:t>
            </a:r>
            <a:endParaRPr/>
          </a:p>
        </p:txBody>
      </p:sp>
      <p:sp>
        <p:nvSpPr>
          <p:cNvPr id="257" name="CustomShape 4"/>
          <p:cNvSpPr/>
          <p:nvPr/>
        </p:nvSpPr>
        <p:spPr>
          <a:xfrm>
            <a:off x="4572000" y="2209680"/>
            <a:ext cx="396216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400" b="1" strike="noStrike">
                <a:solidFill>
                  <a:srgbClr val="000000"/>
                </a:solidFill>
                <a:latin typeface="Calibri"/>
              </a:rPr>
              <a:t>Output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 is any signal exiting the board.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dirty="0">
                <a:solidFill>
                  <a:srgbClr val="000000"/>
                </a:solidFill>
                <a:latin typeface="Calibri"/>
              </a:rPr>
              <a:t>Concepts: INPUT vs. OUTPUT</a:t>
            </a:r>
            <a:endParaRPr/>
          </a:p>
        </p:txBody>
      </p:sp>
      <p:sp>
        <p:nvSpPr>
          <p:cNvPr id="25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260" name="CustomShape 3"/>
          <p:cNvSpPr/>
          <p:nvPr/>
        </p:nvSpPr>
        <p:spPr>
          <a:xfrm>
            <a:off x="685800" y="2209680"/>
            <a:ext cx="388584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400" b="1" strike="noStrike">
                <a:solidFill>
                  <a:srgbClr val="000000"/>
                </a:solidFill>
                <a:latin typeface="Calibri"/>
              </a:rPr>
              <a:t>Inputs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 is a signal / information going into the board.</a:t>
            </a:r>
            <a:endParaRPr/>
          </a:p>
        </p:txBody>
      </p:sp>
      <p:sp>
        <p:nvSpPr>
          <p:cNvPr id="261" name="CustomShape 4"/>
          <p:cNvSpPr/>
          <p:nvPr/>
        </p:nvSpPr>
        <p:spPr>
          <a:xfrm>
            <a:off x="4572000" y="2209680"/>
            <a:ext cx="3962160" cy="13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400" b="1" strike="noStrike">
                <a:solidFill>
                  <a:srgbClr val="000000"/>
                </a:solidFill>
                <a:latin typeface="Calibri"/>
              </a:rPr>
              <a:t>Output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 is any signal exiting the board.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62" name="CustomShape 5"/>
          <p:cNvSpPr/>
          <p:nvPr/>
        </p:nvSpPr>
        <p:spPr>
          <a:xfrm>
            <a:off x="685800" y="3772080"/>
            <a:ext cx="3885840" cy="1371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000" u="sng" strike="noStrike">
                <a:solidFill>
                  <a:srgbClr val="000000"/>
                </a:solidFill>
                <a:latin typeface="Calibri"/>
              </a:rPr>
              <a:t>Examples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: Buttons Switches, Light Sensors, Flex Sensors, Humidity Sensors, Temperature Sensors…</a:t>
            </a:r>
            <a:endParaRPr/>
          </a:p>
        </p:txBody>
      </p:sp>
      <p:sp>
        <p:nvSpPr>
          <p:cNvPr id="263" name="CustomShape 6"/>
          <p:cNvSpPr/>
          <p:nvPr/>
        </p:nvSpPr>
        <p:spPr>
          <a:xfrm>
            <a:off x="4572000" y="3772080"/>
            <a:ext cx="3962160" cy="137124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n-IN" sz="2000" u="sng" strike="noStrike">
                <a:solidFill>
                  <a:srgbClr val="000000"/>
                </a:solidFill>
                <a:latin typeface="Calibri"/>
              </a:rPr>
              <a:t>Examples</a:t>
            </a:r>
            <a:r>
              <a:rPr lang="en-IN" sz="2000" strike="noStrike">
                <a:solidFill>
                  <a:srgbClr val="000000"/>
                </a:solidFill>
                <a:latin typeface="Calibri"/>
              </a:rPr>
              <a:t>: LEDs, DC motor, servo motor, a piezo buzzer, relay, an RGB LED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Concepts: Analog vs. Digital</a:t>
            </a:r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495360" y="1378080"/>
            <a:ext cx="8221320" cy="3015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Microcontrollers are </a:t>
            </a:r>
            <a:r>
              <a:rPr lang="en-US" sz="2800" b="1" strike="noStrike">
                <a:solidFill>
                  <a:srgbClr val="000000"/>
                </a:solidFill>
                <a:latin typeface="Calibri"/>
              </a:rPr>
              <a:t>digital</a:t>
            </a:r>
            <a:r>
              <a:rPr lang="en-US" sz="2800" strike="noStrike">
                <a:solidFill>
                  <a:srgbClr val="000000"/>
                </a:solidFill>
                <a:latin typeface="Calibri"/>
              </a:rPr>
              <a:t> devices – ON or OFF.  Also called – discrete.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b="1" strike="noStrike">
                <a:solidFill>
                  <a:srgbClr val="000000"/>
                </a:solidFill>
                <a:latin typeface="Calibri"/>
              </a:rPr>
              <a:t>analog</a:t>
            </a:r>
            <a:r>
              <a:rPr lang="en-US" sz="2800" strike="noStrike">
                <a:solidFill>
                  <a:srgbClr val="000000"/>
                </a:solidFill>
                <a:latin typeface="Calibri"/>
              </a:rPr>
              <a:t> signals are anything that can be a full range of values.  What are some examples? More on this later…</a:t>
            </a:r>
            <a:endParaRPr/>
          </a:p>
        </p:txBody>
      </p:sp>
      <p:pic>
        <p:nvPicPr>
          <p:cNvPr id="266" name="Picture 8"/>
          <p:cNvPicPr/>
          <p:nvPr/>
        </p:nvPicPr>
        <p:blipFill>
          <a:blip r:embed="rId3"/>
          <a:srcRect t="53992"/>
          <a:stretch/>
        </p:blipFill>
        <p:spPr>
          <a:xfrm>
            <a:off x="815400" y="4394160"/>
            <a:ext cx="3200040" cy="1271160"/>
          </a:xfrm>
          <a:prstGeom prst="rect">
            <a:avLst/>
          </a:prstGeom>
          <a:ln>
            <a:noFill/>
          </a:ln>
        </p:spPr>
      </p:pic>
      <p:pic>
        <p:nvPicPr>
          <p:cNvPr id="267" name="Picture 8"/>
          <p:cNvPicPr/>
          <p:nvPr/>
        </p:nvPicPr>
        <p:blipFill>
          <a:blip r:embed="rId3"/>
          <a:srcRect t="32998" b="53992"/>
          <a:stretch/>
        </p:blipFill>
        <p:spPr>
          <a:xfrm>
            <a:off x="4895280" y="5398200"/>
            <a:ext cx="3200040" cy="494280"/>
          </a:xfrm>
          <a:prstGeom prst="rect">
            <a:avLst/>
          </a:prstGeom>
          <a:ln>
            <a:noFill/>
          </a:ln>
        </p:spPr>
      </p:pic>
      <p:sp>
        <p:nvSpPr>
          <p:cNvPr id="268" name="Line 3"/>
          <p:cNvSpPr/>
          <p:nvPr/>
        </p:nvSpPr>
        <p:spPr>
          <a:xfrm flipV="1">
            <a:off x="5020920" y="4827240"/>
            <a:ext cx="795600" cy="49212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69" name="CustomShape 4"/>
          <p:cNvSpPr/>
          <p:nvPr/>
        </p:nvSpPr>
        <p:spPr>
          <a:xfrm>
            <a:off x="127080" y="4657680"/>
            <a:ext cx="5202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strike="noStrike">
                <a:solidFill>
                  <a:srgbClr val="000000"/>
                </a:solidFill>
                <a:latin typeface="Calibri"/>
              </a:rPr>
              <a:t>5 V</a:t>
            </a:r>
            <a:endParaRPr/>
          </a:p>
        </p:txBody>
      </p:sp>
      <p:sp>
        <p:nvSpPr>
          <p:cNvPr id="270" name="Line 5"/>
          <p:cNvSpPr/>
          <p:nvPr/>
        </p:nvSpPr>
        <p:spPr>
          <a:xfrm>
            <a:off x="647640" y="4827240"/>
            <a:ext cx="1364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1" name="CustomShape 6"/>
          <p:cNvSpPr/>
          <p:nvPr/>
        </p:nvSpPr>
        <p:spPr>
          <a:xfrm>
            <a:off x="123840" y="5152680"/>
            <a:ext cx="5202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strike="noStrike">
                <a:solidFill>
                  <a:srgbClr val="000000"/>
                </a:solidFill>
                <a:latin typeface="Calibri"/>
              </a:rPr>
              <a:t>0 V</a:t>
            </a:r>
            <a:endParaRPr/>
          </a:p>
        </p:txBody>
      </p:sp>
      <p:sp>
        <p:nvSpPr>
          <p:cNvPr id="272" name="Line 7"/>
          <p:cNvSpPr/>
          <p:nvPr/>
        </p:nvSpPr>
        <p:spPr>
          <a:xfrm>
            <a:off x="644400" y="5322600"/>
            <a:ext cx="13968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3" name="CustomShape 8"/>
          <p:cNvSpPr/>
          <p:nvPr/>
        </p:nvSpPr>
        <p:spPr>
          <a:xfrm>
            <a:off x="4295160" y="4657680"/>
            <a:ext cx="5202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strike="noStrike">
                <a:solidFill>
                  <a:srgbClr val="000000"/>
                </a:solidFill>
                <a:latin typeface="Calibri"/>
              </a:rPr>
              <a:t>5 V</a:t>
            </a:r>
            <a:endParaRPr/>
          </a:p>
        </p:txBody>
      </p:sp>
      <p:sp>
        <p:nvSpPr>
          <p:cNvPr id="274" name="Line 9"/>
          <p:cNvSpPr/>
          <p:nvPr/>
        </p:nvSpPr>
        <p:spPr>
          <a:xfrm>
            <a:off x="4816440" y="4827240"/>
            <a:ext cx="1364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5" name="CustomShape 10"/>
          <p:cNvSpPr/>
          <p:nvPr/>
        </p:nvSpPr>
        <p:spPr>
          <a:xfrm>
            <a:off x="4291920" y="5152680"/>
            <a:ext cx="5202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600" strike="noStrike">
                <a:solidFill>
                  <a:srgbClr val="000000"/>
                </a:solidFill>
                <a:latin typeface="Calibri"/>
              </a:rPr>
              <a:t>0 V</a:t>
            </a:r>
            <a:endParaRPr/>
          </a:p>
        </p:txBody>
      </p:sp>
      <p:sp>
        <p:nvSpPr>
          <p:cNvPr id="276" name="Line 11"/>
          <p:cNvSpPr/>
          <p:nvPr/>
        </p:nvSpPr>
        <p:spPr>
          <a:xfrm>
            <a:off x="4813200" y="5322600"/>
            <a:ext cx="13968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7" name="Line 12"/>
          <p:cNvSpPr/>
          <p:nvPr/>
        </p:nvSpPr>
        <p:spPr>
          <a:xfrm>
            <a:off x="5816520" y="4825800"/>
            <a:ext cx="793800" cy="4935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8" name="Line 13"/>
          <p:cNvSpPr/>
          <p:nvPr/>
        </p:nvSpPr>
        <p:spPr>
          <a:xfrm flipV="1">
            <a:off x="6610320" y="4827240"/>
            <a:ext cx="795240" cy="49212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  <p:sp>
        <p:nvSpPr>
          <p:cNvPr id="279" name="Line 14"/>
          <p:cNvSpPr/>
          <p:nvPr/>
        </p:nvSpPr>
        <p:spPr>
          <a:xfrm>
            <a:off x="7405560" y="4825800"/>
            <a:ext cx="795240" cy="4935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733800" y="304920"/>
            <a:ext cx="5041440" cy="94716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7520" tIns="122040" rIns="417960" bIns="122040" anchor="ctr"/>
          <a:lstStyle/>
          <a:p>
            <a:pPr algn="ctr">
              <a:lnSpc>
                <a:spcPct val="90000"/>
              </a:lnSpc>
            </a:pPr>
            <a:r>
              <a:rPr lang="en-IN" sz="3200" strike="noStrike" dirty="0" err="1">
                <a:solidFill>
                  <a:srgbClr val="FFFFFF"/>
                </a:solidFill>
                <a:latin typeface="Calibri"/>
              </a:rPr>
              <a:t>pinMode</a:t>
            </a:r>
            <a:r>
              <a:rPr lang="en-IN" sz="3200" strike="noStrike" dirty="0">
                <a:solidFill>
                  <a:srgbClr val="FFFFFF"/>
                </a:solidFill>
                <a:latin typeface="Calibri"/>
              </a:rPr>
              <a:t>()</a:t>
            </a:r>
            <a:endParaRPr dirty="0"/>
          </a:p>
        </p:txBody>
      </p:sp>
      <p:sp>
        <p:nvSpPr>
          <p:cNvPr id="281" name="CustomShape 2"/>
          <p:cNvSpPr/>
          <p:nvPr/>
        </p:nvSpPr>
        <p:spPr>
          <a:xfrm>
            <a:off x="2252160" y="336240"/>
            <a:ext cx="947160" cy="9471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3"/>
          <p:cNvSpPr/>
          <p:nvPr/>
        </p:nvSpPr>
        <p:spPr>
          <a:xfrm>
            <a:off x="3733800" y="1535400"/>
            <a:ext cx="5041440" cy="94716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7520" tIns="122040" rIns="417960" bIns="122040" anchor="ctr"/>
          <a:lstStyle/>
          <a:p>
            <a:pPr algn="ctr">
              <a:lnSpc>
                <a:spcPct val="90000"/>
              </a:lnSpc>
            </a:pPr>
            <a:r>
              <a:rPr lang="en-IN" sz="3200" strike="noStrike">
                <a:solidFill>
                  <a:srgbClr val="FFFFFF"/>
                </a:solidFill>
                <a:latin typeface="Calibri"/>
              </a:rPr>
              <a:t>digitalWrite()</a:t>
            </a:r>
            <a:endParaRPr/>
          </a:p>
        </p:txBody>
      </p:sp>
      <p:sp>
        <p:nvSpPr>
          <p:cNvPr id="283" name="CustomShape 4"/>
          <p:cNvSpPr/>
          <p:nvPr/>
        </p:nvSpPr>
        <p:spPr>
          <a:xfrm>
            <a:off x="2252160" y="1566720"/>
            <a:ext cx="947160" cy="9471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5"/>
          <p:cNvSpPr/>
          <p:nvPr/>
        </p:nvSpPr>
        <p:spPr>
          <a:xfrm>
            <a:off x="3733800" y="2765880"/>
            <a:ext cx="5041440" cy="94716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7520" tIns="122040" rIns="417960" bIns="122040" anchor="ctr"/>
          <a:lstStyle/>
          <a:p>
            <a:pPr algn="ctr">
              <a:lnSpc>
                <a:spcPct val="90000"/>
              </a:lnSpc>
            </a:pPr>
            <a:r>
              <a:rPr lang="en-IN" sz="3200" strike="noStrike">
                <a:solidFill>
                  <a:srgbClr val="FFFFFF"/>
                </a:solidFill>
                <a:latin typeface="Calibri"/>
              </a:rPr>
              <a:t>digitalRead()</a:t>
            </a:r>
            <a:endParaRPr/>
          </a:p>
        </p:txBody>
      </p:sp>
      <p:sp>
        <p:nvSpPr>
          <p:cNvPr id="285" name="CustomShape 6"/>
          <p:cNvSpPr/>
          <p:nvPr/>
        </p:nvSpPr>
        <p:spPr>
          <a:xfrm>
            <a:off x="2252160" y="2797200"/>
            <a:ext cx="947160" cy="9471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7"/>
          <p:cNvSpPr/>
          <p:nvPr/>
        </p:nvSpPr>
        <p:spPr>
          <a:xfrm>
            <a:off x="3733800" y="3996000"/>
            <a:ext cx="5041440" cy="94716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7520" tIns="122040" rIns="417960" bIns="122040" anchor="ctr"/>
          <a:lstStyle/>
          <a:p>
            <a:pPr algn="ctr">
              <a:lnSpc>
                <a:spcPct val="90000"/>
              </a:lnSpc>
            </a:pPr>
            <a:r>
              <a:rPr lang="en-IN" sz="3200" strike="noStrike">
                <a:solidFill>
                  <a:srgbClr val="FFFFFF"/>
                </a:solidFill>
                <a:latin typeface="Calibri"/>
              </a:rPr>
              <a:t>if() statements / Boolean</a:t>
            </a:r>
            <a:endParaRPr/>
          </a:p>
        </p:txBody>
      </p:sp>
      <p:sp>
        <p:nvSpPr>
          <p:cNvPr id="287" name="CustomShape 8"/>
          <p:cNvSpPr/>
          <p:nvPr/>
        </p:nvSpPr>
        <p:spPr>
          <a:xfrm>
            <a:off x="2252160" y="4027320"/>
            <a:ext cx="947160" cy="94716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9"/>
          <p:cNvSpPr/>
          <p:nvPr/>
        </p:nvSpPr>
        <p:spPr>
          <a:xfrm>
            <a:off x="3733800" y="5226480"/>
            <a:ext cx="5041440" cy="94716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27520" tIns="122040" rIns="417960" bIns="122040" anchor="ctr"/>
          <a:lstStyle/>
          <a:p>
            <a:pPr algn="ctr">
              <a:lnSpc>
                <a:spcPct val="90000"/>
              </a:lnSpc>
            </a:pPr>
            <a:r>
              <a:rPr lang="en-IN" sz="3200" strike="noStrike">
                <a:solidFill>
                  <a:srgbClr val="FFFFFF"/>
                </a:solidFill>
                <a:latin typeface="Calibri"/>
              </a:rPr>
              <a:t>Serial communication</a:t>
            </a:r>
            <a:endParaRPr/>
          </a:p>
        </p:txBody>
      </p:sp>
      <p:sp>
        <p:nvSpPr>
          <p:cNvPr id="289" name="CustomShape 10"/>
          <p:cNvSpPr/>
          <p:nvPr/>
        </p:nvSpPr>
        <p:spPr>
          <a:xfrm>
            <a:off x="2252160" y="5257800"/>
            <a:ext cx="947160" cy="9471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11"/>
          <p:cNvSpPr/>
          <p:nvPr/>
        </p:nvSpPr>
        <p:spPr>
          <a:xfrm rot="16200000">
            <a:off x="-1796760" y="2787840"/>
            <a:ext cx="5879880" cy="914040"/>
          </a:xfrm>
          <a:prstGeom prst="rect">
            <a:avLst/>
          </a:prstGeom>
          <a:gradFill>
            <a:gsLst>
              <a:gs pos="0">
                <a:srgbClr val="E72D2F"/>
              </a:gs>
              <a:gs pos="100000">
                <a:srgbClr val="A81315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4400" b="1" strike="noStrike">
                <a:solidFill>
                  <a:srgbClr val="FFFFFF"/>
                </a:solidFill>
                <a:latin typeface="Calibri"/>
              </a:rPr>
              <a:t>BIG 5 CONCEPTS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dirty="0">
                <a:solidFill>
                  <a:srgbClr val="000000"/>
                </a:solidFill>
                <a:latin typeface="Calibri"/>
              </a:rPr>
              <a:t>Project 1</a:t>
            </a:r>
            <a:endParaRPr/>
          </a:p>
        </p:txBody>
      </p:sp>
      <p:sp>
        <p:nvSpPr>
          <p:cNvPr id="292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IN" sz="3200" strike="noStrike">
                <a:solidFill>
                  <a:srgbClr val="FF0000"/>
                </a:solidFill>
                <a:latin typeface="Calibri"/>
              </a:rPr>
              <a:t>Blinking an LED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04800" y="-152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dirty="0">
                <a:solidFill>
                  <a:srgbClr val="FF0000"/>
                </a:solidFill>
                <a:latin typeface="Calibri"/>
              </a:rPr>
              <a:t>Ingredients</a:t>
            </a:r>
            <a:endParaRPr/>
          </a:p>
        </p:txBody>
      </p:sp>
      <p:pic>
        <p:nvPicPr>
          <p:cNvPr id="294" name="Picture 4"/>
          <p:cNvPicPr/>
          <p:nvPr/>
        </p:nvPicPr>
        <p:blipFill>
          <a:blip r:embed="rId2"/>
          <a:stretch/>
        </p:blipFill>
        <p:spPr>
          <a:xfrm>
            <a:off x="228600" y="5155440"/>
            <a:ext cx="2057400" cy="1702560"/>
          </a:xfrm>
          <a:prstGeom prst="rect">
            <a:avLst/>
          </a:prstGeom>
          <a:ln>
            <a:noFill/>
          </a:ln>
        </p:spPr>
      </p:pic>
      <p:pic>
        <p:nvPicPr>
          <p:cNvPr id="295" name="Picture 5"/>
          <p:cNvPicPr/>
          <p:nvPr/>
        </p:nvPicPr>
        <p:blipFill>
          <a:blip r:embed="rId3"/>
          <a:stretch/>
        </p:blipFill>
        <p:spPr>
          <a:xfrm>
            <a:off x="4038600" y="914400"/>
            <a:ext cx="4424760" cy="3098520"/>
          </a:xfrm>
          <a:prstGeom prst="rect">
            <a:avLst/>
          </a:prstGeom>
          <a:ln>
            <a:noFill/>
          </a:ln>
        </p:spPr>
      </p:pic>
      <p:pic>
        <p:nvPicPr>
          <p:cNvPr id="296" name="Content Placeholder 7"/>
          <p:cNvPicPr/>
          <p:nvPr/>
        </p:nvPicPr>
        <p:blipFill>
          <a:blip r:embed="rId4"/>
          <a:stretch/>
        </p:blipFill>
        <p:spPr>
          <a:xfrm>
            <a:off x="304800" y="914400"/>
            <a:ext cx="1524000" cy="152400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1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819400"/>
            <a:ext cx="2794000" cy="2133600"/>
          </a:xfrm>
          <a:prstGeom prst="rect">
            <a:avLst/>
          </a:prstGeom>
        </p:spPr>
      </p:pic>
      <p:pic>
        <p:nvPicPr>
          <p:cNvPr id="7" name="Picture 6" descr="https://dlnmh9ip6v2uc.cloudfront.net/images/products/1/1/3/0/1/11301-01_i_ma.jpg"/>
          <p:cNvPicPr/>
          <p:nvPr/>
        </p:nvPicPr>
        <p:blipFill>
          <a:blip r:embed="rId6"/>
          <a:stretch/>
        </p:blipFill>
        <p:spPr>
          <a:xfrm rot="9304800">
            <a:off x="1970289" y="903488"/>
            <a:ext cx="1790640" cy="179064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breadboard-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1396455">
            <a:off x="4153388" y="4462262"/>
            <a:ext cx="4054898" cy="1268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sistor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0"/>
            <a:ext cx="54102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381000"/>
            <a:ext cx="199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resistor?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2819400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we are using resistor?</a:t>
            </a:r>
            <a:endParaRPr lang="en-US" dirty="0"/>
          </a:p>
        </p:txBody>
      </p:sp>
      <p:pic>
        <p:nvPicPr>
          <p:cNvPr id="9" name="Picture 8" descr="ohms-law-illustrate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14600"/>
            <a:ext cx="4029075" cy="3048000"/>
          </a:xfrm>
          <a:prstGeom prst="rect">
            <a:avLst/>
          </a:prstGeom>
        </p:spPr>
      </p:pic>
      <p:pic>
        <p:nvPicPr>
          <p:cNvPr id="10" name="Picture 9" descr="ohms-law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114800"/>
            <a:ext cx="4081463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0" y="6324600"/>
            <a:ext cx="12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Ohms law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1219200"/>
            <a:ext cx="273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oppose the electrons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 color c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066800"/>
            <a:ext cx="4800600" cy="5198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743200"/>
            <a:ext cx="3586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Calculation for resistor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baseline="30000" dirty="0" smtClean="0">
                <a:solidFill>
                  <a:srgbClr val="FF0000"/>
                </a:solidFill>
              </a:rPr>
              <a:t>st</a:t>
            </a:r>
            <a:r>
              <a:rPr lang="en-US" dirty="0" smtClean="0">
                <a:solidFill>
                  <a:srgbClr val="FF0000"/>
                </a:solidFill>
              </a:rPr>
              <a:t> Digit red color=2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baseline="30000" dirty="0" smtClean="0">
                <a:solidFill>
                  <a:srgbClr val="FF0000"/>
                </a:solidFill>
              </a:rPr>
              <a:t>nd</a:t>
            </a:r>
            <a:r>
              <a:rPr lang="en-US" dirty="0" smtClean="0">
                <a:solidFill>
                  <a:srgbClr val="FF0000"/>
                </a:solidFill>
              </a:rPr>
              <a:t> Digit orange=3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baseline="30000" dirty="0" smtClean="0">
                <a:solidFill>
                  <a:srgbClr val="FF0000"/>
                </a:solidFill>
              </a:rPr>
              <a:t>rd</a:t>
            </a:r>
            <a:r>
              <a:rPr lang="en-US" dirty="0" smtClean="0">
                <a:solidFill>
                  <a:srgbClr val="FF0000"/>
                </a:solidFill>
              </a:rPr>
              <a:t> Multiplier = 1x10000</a:t>
            </a:r>
          </a:p>
          <a:p>
            <a:endParaRPr lang="en-US" dirty="0" smtClean="0"/>
          </a:p>
          <a:p>
            <a:r>
              <a:rPr lang="en-US" dirty="0" smtClean="0"/>
              <a:t>      total=23000 </a:t>
            </a:r>
            <a:r>
              <a:rPr lang="en-US" dirty="0" smtClean="0">
                <a:solidFill>
                  <a:srgbClr val="FF0000"/>
                </a:solidFill>
              </a:rPr>
              <a:t>ohms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609600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Calculation of resistance using color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04920" y="257040"/>
            <a:ext cx="8229240" cy="689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0000"/>
                </a:solidFill>
                <a:latin typeface="Calibri"/>
              </a:rPr>
              <a:t>Board Overview</a:t>
            </a:r>
            <a:endParaRPr/>
          </a:p>
        </p:txBody>
      </p:sp>
      <p:sp>
        <p:nvSpPr>
          <p:cNvPr id="20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pic>
        <p:nvPicPr>
          <p:cNvPr id="206" name="Picture 2"/>
          <p:cNvPicPr/>
          <p:nvPr/>
        </p:nvPicPr>
        <p:blipFill>
          <a:blip r:embed="rId2"/>
          <a:stretch/>
        </p:blipFill>
        <p:spPr>
          <a:xfrm>
            <a:off x="1371960" y="1378440"/>
            <a:ext cx="5857560" cy="585576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2014920" y="5504400"/>
            <a:ext cx="280800" cy="1142640"/>
          </a:xfrm>
          <a:prstGeom prst="leftBrace">
            <a:avLst>
              <a:gd name="adj1" fmla="val 8324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643320" y="5659920"/>
            <a:ext cx="13712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Analog INPUTS</a:t>
            </a:r>
            <a:endParaRPr/>
          </a:p>
        </p:txBody>
      </p:sp>
      <p:sp>
        <p:nvSpPr>
          <p:cNvPr id="209" name="CustomShape 5"/>
          <p:cNvSpPr/>
          <p:nvPr/>
        </p:nvSpPr>
        <p:spPr>
          <a:xfrm flipH="1">
            <a:off x="6206040" y="4056480"/>
            <a:ext cx="280800" cy="2550600"/>
          </a:xfrm>
          <a:prstGeom prst="leftBrace">
            <a:avLst>
              <a:gd name="adj1" fmla="val 8322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6"/>
          <p:cNvSpPr/>
          <p:nvPr/>
        </p:nvSpPr>
        <p:spPr>
          <a:xfrm>
            <a:off x="6586920" y="5039280"/>
            <a:ext cx="1828440" cy="75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Digital I\O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200" b="1" strike="noStrike">
                <a:solidFill>
                  <a:srgbClr val="000000"/>
                </a:solidFill>
                <a:latin typeface="Calibri"/>
              </a:rPr>
              <a:t>PWM(3, 5, 6, 9, 10, 11)</a:t>
            </a:r>
            <a:endParaRPr/>
          </a:p>
        </p:txBody>
      </p:sp>
      <p:sp>
        <p:nvSpPr>
          <p:cNvPr id="211" name="CustomShape 7"/>
          <p:cNvSpPr/>
          <p:nvPr/>
        </p:nvSpPr>
        <p:spPr>
          <a:xfrm rot="16200000" flipH="1">
            <a:off x="2821680" y="147132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8"/>
          <p:cNvSpPr/>
          <p:nvPr/>
        </p:nvSpPr>
        <p:spPr>
          <a:xfrm>
            <a:off x="1960920" y="938880"/>
            <a:ext cx="1980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PWR IN</a:t>
            </a:r>
            <a:endParaRPr/>
          </a:p>
        </p:txBody>
      </p:sp>
      <p:sp>
        <p:nvSpPr>
          <p:cNvPr id="213" name="CustomShape 9"/>
          <p:cNvSpPr/>
          <p:nvPr/>
        </p:nvSpPr>
        <p:spPr>
          <a:xfrm>
            <a:off x="3539160" y="938880"/>
            <a:ext cx="3047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USB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(to Computer)</a:t>
            </a:r>
            <a:endParaRPr/>
          </a:p>
        </p:txBody>
      </p:sp>
      <p:sp>
        <p:nvSpPr>
          <p:cNvPr id="214" name="CustomShape 10"/>
          <p:cNvSpPr/>
          <p:nvPr/>
        </p:nvSpPr>
        <p:spPr>
          <a:xfrm rot="16200000" flipH="1">
            <a:off x="4921920" y="1471320"/>
            <a:ext cx="280800" cy="501120"/>
          </a:xfrm>
          <a:prstGeom prst="leftBrace">
            <a:avLst>
              <a:gd name="adj1" fmla="val 8331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 flipH="1">
            <a:off x="6206040" y="3399480"/>
            <a:ext cx="280800" cy="275760"/>
          </a:xfrm>
          <a:prstGeom prst="leftBrace">
            <a:avLst>
              <a:gd name="adj1" fmla="val 8333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6606000" y="3245400"/>
            <a:ext cx="15235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SCL\SDA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200" b="1" strike="noStrike">
                <a:solidFill>
                  <a:srgbClr val="000000"/>
                </a:solidFill>
                <a:latin typeface="Calibri"/>
              </a:rPr>
              <a:t>(I2C Bus)</a:t>
            </a:r>
            <a:endParaRPr/>
          </a:p>
        </p:txBody>
      </p:sp>
      <p:sp>
        <p:nvSpPr>
          <p:cNvPr id="217" name="CustomShape 13"/>
          <p:cNvSpPr/>
          <p:nvPr/>
        </p:nvSpPr>
        <p:spPr>
          <a:xfrm>
            <a:off x="2014920" y="4482000"/>
            <a:ext cx="280800" cy="850680"/>
          </a:xfrm>
          <a:prstGeom prst="leftBrace">
            <a:avLst>
              <a:gd name="adj1" fmla="val 8342"/>
              <a:gd name="adj2" fmla="val 50000"/>
            </a:avLst>
          </a:prstGeom>
          <a:noFill/>
          <a:ln w="316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643320" y="4553640"/>
            <a:ext cx="1371240" cy="75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POWER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200" b="1" strike="noStrike">
                <a:solidFill>
                  <a:srgbClr val="000000"/>
                </a:solidFill>
                <a:latin typeface="Calibri"/>
              </a:rPr>
              <a:t>5V / 3.3V / GND</a:t>
            </a:r>
            <a:endParaRPr/>
          </a:p>
        </p:txBody>
      </p:sp>
      <p:sp>
        <p:nvSpPr>
          <p:cNvPr id="219" name="CustomShape 15"/>
          <p:cNvSpPr/>
          <p:nvPr/>
        </p:nvSpPr>
        <p:spPr>
          <a:xfrm>
            <a:off x="6510960" y="1843560"/>
            <a:ext cx="15235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000" b="1" strike="noStrike">
                <a:solidFill>
                  <a:srgbClr val="000000"/>
                </a:solidFill>
                <a:latin typeface="Calibri"/>
              </a:rPr>
              <a:t>RESET</a:t>
            </a:r>
            <a:endParaRPr/>
          </a:p>
        </p:txBody>
      </p:sp>
      <p:sp>
        <p:nvSpPr>
          <p:cNvPr id="220" name="CustomShape 16"/>
          <p:cNvSpPr/>
          <p:nvPr/>
        </p:nvSpPr>
        <p:spPr>
          <a:xfrm flipH="1">
            <a:off x="6153120" y="2046960"/>
            <a:ext cx="596520" cy="409320"/>
          </a:xfrm>
          <a:prstGeom prst="straightConnector1">
            <a:avLst/>
          </a:prstGeom>
          <a:solidFill>
            <a:srgbClr val="00B8FF"/>
          </a:solidFill>
          <a:ln w="38160">
            <a:solidFill>
              <a:schemeClr val="tx1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d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866">
            <a:off x="451929" y="1191342"/>
            <a:ext cx="3810000" cy="3962400"/>
          </a:xfrm>
          <a:prstGeom prst="rect">
            <a:avLst/>
          </a:prstGeom>
        </p:spPr>
      </p:pic>
      <p:pic>
        <p:nvPicPr>
          <p:cNvPr id="3" name="Picture 2" descr="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71600"/>
            <a:ext cx="3324593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685800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What mean by led?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381000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breadboard ?</a:t>
            </a:r>
          </a:p>
          <a:p>
            <a:r>
              <a:rPr lang="en-US" dirty="0" smtClean="0"/>
              <a:t>How bread  broad consists internal printed circuit ?</a:t>
            </a:r>
            <a:endParaRPr lang="en-US" dirty="0"/>
          </a:p>
        </p:txBody>
      </p:sp>
      <p:pic>
        <p:nvPicPr>
          <p:cNvPr id="4" name="Picture 3" descr="breadboard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93610" y="2445190"/>
            <a:ext cx="5291904" cy="2687524"/>
          </a:xfrm>
          <a:prstGeom prst="rect">
            <a:avLst/>
          </a:prstGeom>
        </p:spPr>
      </p:pic>
      <p:pic>
        <p:nvPicPr>
          <p:cNvPr id="5" name="Picture 4" descr="abb_f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40033">
            <a:off x="57126" y="3514726"/>
            <a:ext cx="4285715" cy="145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How Should This Work….</a:t>
            </a:r>
            <a:endParaRPr/>
          </a:p>
        </p:txBody>
      </p:sp>
      <p:pic>
        <p:nvPicPr>
          <p:cNvPr id="298" name="Diagram 3"/>
          <p:cNvPicPr/>
          <p:nvPr/>
        </p:nvPicPr>
        <p:blipFill>
          <a:blip r:embed="rId2"/>
          <a:stretch/>
        </p:blipFill>
        <p:spPr>
          <a:xfrm>
            <a:off x="837360" y="2906280"/>
            <a:ext cx="7370640" cy="213372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76600" y="762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Blink led ligh</a:t>
            </a:r>
            <a:r>
              <a:rPr lang="en-US" dirty="0" smtClean="0"/>
              <a:t>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Functions Used</a:t>
            </a: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pinMode()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digitalWrite()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Delay()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Delay()</a:t>
            </a: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Pauses the program for the amount of time (in miliseconds) specified as parameter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Syntax : delay(ms)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Parameters : ms -&gt; the number of milliseconds to pause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pinMode()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Configures the specified pin to behave either as an input or an output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Syntax : pinMode(pin, mode)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Parameters: 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	pin -&gt; the number of the pin whose mode 		you wish to set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         mode -&gt; INPUT or OUTPUT 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digitalWrite()</a:t>
            </a:r>
            <a:endParaRPr/>
          </a:p>
        </p:txBody>
      </p:sp>
      <p:sp>
        <p:nvSpPr>
          <p:cNvPr id="3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Write a HIGH or a LOW value to a digital pin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Syntax : </a:t>
            </a:r>
            <a:r>
              <a:rPr lang="en-US" sz="3200" strike="noStrike" dirty="0" err="1">
                <a:solidFill>
                  <a:srgbClr val="000000"/>
                </a:solidFill>
                <a:latin typeface="Calibri"/>
              </a:rPr>
              <a:t>digitalWrite</a:t>
            </a: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(pin, value)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Parameters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pin: the pin number</a:t>
            </a:r>
            <a:endParaRPr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000000"/>
                </a:solidFill>
                <a:latin typeface="Calibri"/>
              </a:rPr>
              <a:t>value: HIGH or LOW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code</a:t>
            </a:r>
            <a:endParaRPr/>
          </a:p>
        </p:txBody>
      </p:sp>
      <p:pic>
        <p:nvPicPr>
          <p:cNvPr id="310" name="Content Placeholder 3"/>
          <p:cNvPicPr/>
          <p:nvPr/>
        </p:nvPicPr>
        <p:blipFill>
          <a:blip r:embed="rId2"/>
          <a:stretch/>
        </p:blipFill>
        <p:spPr>
          <a:xfrm>
            <a:off x="1523880" y="1219320"/>
            <a:ext cx="5714640" cy="495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Wiring Diagram</a:t>
            </a:r>
            <a:endParaRPr/>
          </a:p>
        </p:txBody>
      </p:sp>
      <p:pic>
        <p:nvPicPr>
          <p:cNvPr id="5" name="Picture 4" descr="l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747581"/>
            <a:ext cx="6248804" cy="4043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Tutorial 2 : How Fast You Can Blink it?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3200">
                <a:latin typeface="Arial"/>
              </a:rPr>
              <a:t>Change the Delay Value to Minimum So you can Recognize the Blinking Pattern....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0000"/>
                </a:solidFill>
                <a:latin typeface="Calibri"/>
              </a:rPr>
              <a:t>Go ahead and plug your board in!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4419720" y="2963880"/>
            <a:ext cx="1564920" cy="1564920"/>
          </a:xfrm>
          <a:prstGeom prst="rect">
            <a:avLst/>
          </a:prstGeom>
          <a:ln>
            <a:noFill/>
          </a:ln>
        </p:spPr>
      </p:pic>
      <p:pic>
        <p:nvPicPr>
          <p:cNvPr id="223" name="Picture 7"/>
          <p:cNvPicPr/>
          <p:nvPr/>
        </p:nvPicPr>
        <p:blipFill>
          <a:blip r:embed="rId3"/>
          <a:stretch/>
        </p:blipFill>
        <p:spPr>
          <a:xfrm>
            <a:off x="5899320" y="2666880"/>
            <a:ext cx="3244320" cy="2628720"/>
          </a:xfrm>
          <a:prstGeom prst="rect">
            <a:avLst/>
          </a:prstGeom>
          <a:ln>
            <a:noFill/>
          </a:ln>
        </p:spPr>
      </p:pic>
      <p:pic>
        <p:nvPicPr>
          <p:cNvPr id="224" name="Picture 2"/>
          <p:cNvPicPr/>
          <p:nvPr/>
        </p:nvPicPr>
        <p:blipFill>
          <a:blip r:embed="rId4"/>
          <a:stretch/>
        </p:blipFill>
        <p:spPr>
          <a:xfrm rot="5400000">
            <a:off x="-185040" y="1671120"/>
            <a:ext cx="4904640" cy="43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Fancy Blinking</a:t>
            </a:r>
            <a:endParaRPr/>
          </a:p>
        </p:txBody>
      </p:sp>
      <p:sp>
        <p:nvSpPr>
          <p:cNvPr id="31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3200">
                <a:latin typeface="Arial"/>
              </a:rPr>
              <a:t>Connect the 3 LED's to the Arduino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>
                <a:latin typeface="Calibri"/>
              </a:rPr>
              <a:t>Wiring Diagram</a:t>
            </a:r>
            <a:endParaRPr/>
          </a:p>
        </p:txBody>
      </p:sp>
      <p:sp>
        <p:nvSpPr>
          <p:cNvPr id="31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5" name="Picture 4" descr="led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306854" cy="5229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Code</a:t>
            </a:r>
            <a:endParaRPr/>
          </a:p>
        </p:txBody>
      </p:sp>
      <p:pic>
        <p:nvPicPr>
          <p:cNvPr id="319" name="Picture 318"/>
          <p:cNvPicPr/>
          <p:nvPr/>
        </p:nvPicPr>
        <p:blipFill>
          <a:blip r:embed="rId2"/>
          <a:stretch/>
        </p:blipFill>
        <p:spPr>
          <a:xfrm>
            <a:off x="2231640" y="181200"/>
            <a:ext cx="6564600" cy="6372000"/>
          </a:xfrm>
          <a:prstGeom prst="rect">
            <a:avLst/>
          </a:prstGeom>
          <a:ln>
            <a:noFill/>
          </a:ln>
        </p:spPr>
      </p:pic>
      <p:sp>
        <p:nvSpPr>
          <p:cNvPr id="32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62000" y="228600"/>
            <a:ext cx="7772040" cy="1600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sz="6000" b="1" i="1" strike="noStrike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2</a:t>
            </a:r>
            <a:endParaRPr sz="6000" b="1" i="1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2286000" y="18288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IN" sz="3200" strike="noStrike" dirty="0">
                <a:solidFill>
                  <a:srgbClr val="FF0000"/>
                </a:solidFill>
                <a:latin typeface="Calibri"/>
              </a:rPr>
              <a:t>Blinking an </a:t>
            </a:r>
            <a:r>
              <a:rPr lang="en-IN" sz="3200" dirty="0" smtClean="0">
                <a:solidFill>
                  <a:srgbClr val="FF0000"/>
                </a:solidFill>
                <a:latin typeface="Calibri"/>
              </a:rPr>
              <a:t>RGB</a:t>
            </a:r>
            <a:endParaRPr/>
          </a:p>
        </p:txBody>
      </p:sp>
      <p:pic>
        <p:nvPicPr>
          <p:cNvPr id="5" name="Picture 4" descr="QCE8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57400"/>
            <a:ext cx="3810000" cy="4648200"/>
          </a:xfrm>
          <a:prstGeom prst="rect">
            <a:avLst/>
          </a:prstGeom>
        </p:spPr>
      </p:pic>
      <p:pic>
        <p:nvPicPr>
          <p:cNvPr id="6" name="Picture 5" descr="QCE8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20150">
            <a:off x="2306469" y="2155781"/>
            <a:ext cx="381000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04800" y="-152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 dirty="0">
                <a:solidFill>
                  <a:srgbClr val="FF0000"/>
                </a:solidFill>
                <a:latin typeface="Calibri"/>
              </a:rPr>
              <a:t>Ingredients</a:t>
            </a:r>
            <a:endParaRPr/>
          </a:p>
        </p:txBody>
      </p:sp>
      <p:pic>
        <p:nvPicPr>
          <p:cNvPr id="294" name="Picture 4"/>
          <p:cNvPicPr/>
          <p:nvPr/>
        </p:nvPicPr>
        <p:blipFill>
          <a:blip r:embed="rId2"/>
          <a:stretch/>
        </p:blipFill>
        <p:spPr>
          <a:xfrm>
            <a:off x="228600" y="5155440"/>
            <a:ext cx="2057400" cy="1702560"/>
          </a:xfrm>
          <a:prstGeom prst="rect">
            <a:avLst/>
          </a:prstGeom>
          <a:ln>
            <a:noFill/>
          </a:ln>
        </p:spPr>
      </p:pic>
      <p:pic>
        <p:nvPicPr>
          <p:cNvPr id="295" name="Picture 5"/>
          <p:cNvPicPr/>
          <p:nvPr/>
        </p:nvPicPr>
        <p:blipFill>
          <a:blip r:embed="rId3"/>
          <a:stretch/>
        </p:blipFill>
        <p:spPr>
          <a:xfrm>
            <a:off x="4038600" y="914400"/>
            <a:ext cx="4424760" cy="309852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https://dlnmh9ip6v2uc.cloudfront.net/images/products/1/1/3/0/1/11301-01_i_ma.jpg"/>
          <p:cNvPicPr/>
          <p:nvPr/>
        </p:nvPicPr>
        <p:blipFill>
          <a:blip r:embed="rId4"/>
          <a:stretch/>
        </p:blipFill>
        <p:spPr>
          <a:xfrm rot="9304800">
            <a:off x="1970289" y="903488"/>
            <a:ext cx="1790640" cy="179064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breadboard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396455">
            <a:off x="4153388" y="4462262"/>
            <a:ext cx="4054898" cy="1268468"/>
          </a:xfrm>
          <a:prstGeom prst="rect">
            <a:avLst/>
          </a:prstGeom>
        </p:spPr>
      </p:pic>
      <p:pic>
        <p:nvPicPr>
          <p:cNvPr id="11" name="Picture 10" descr="1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819400"/>
            <a:ext cx="2794000" cy="2133600"/>
          </a:xfrm>
          <a:prstGeom prst="rect">
            <a:avLst/>
          </a:prstGeom>
        </p:spPr>
      </p:pic>
      <p:pic>
        <p:nvPicPr>
          <p:cNvPr id="10" name="Picture 9" descr="QCE8X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762000"/>
            <a:ext cx="17526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gb-l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28157">
            <a:off x="3979201" y="3785566"/>
            <a:ext cx="4117086" cy="1733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83820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RGB LED ?</a:t>
            </a:r>
            <a:endParaRPr lang="en-US" dirty="0"/>
          </a:p>
        </p:txBody>
      </p:sp>
      <p:pic>
        <p:nvPicPr>
          <p:cNvPr id="5" name="Picture 4" descr="QCE8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0"/>
            <a:ext cx="3810000" cy="46482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Code</a:t>
            </a: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819400" y="304800"/>
            <a:ext cx="5334000" cy="57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" y="918812"/>
            <a:ext cx="7935433" cy="5020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19400"/>
            <a:ext cx="4953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990600"/>
            <a:ext cx="28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Task for you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62000" y="228600"/>
            <a:ext cx="7772040" cy="1600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sz="60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3</a:t>
            </a:r>
            <a:endParaRPr sz="6000" b="1" i="1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2286000" y="18288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</p:txBody>
      </p:sp>
      <p:pic>
        <p:nvPicPr>
          <p:cNvPr id="7" name="Picture 6" descr="SMD-Tactile-Switch_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05000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1676400"/>
            <a:ext cx="3583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Button press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FF0000"/>
                </a:solidFill>
                <a:latin typeface="Calibri"/>
              </a:rPr>
              <a:t>Is Alive Or Dead ?</a:t>
            </a:r>
            <a:endParaRPr/>
          </a:p>
        </p:txBody>
      </p:sp>
      <p:sp>
        <p:nvSpPr>
          <p:cNvPr id="226" name="TextShape 2"/>
          <p:cNvSpPr txBox="1"/>
          <p:nvPr/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Goto File -&gt; Examples -&gt; Basics -&gt; Blink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7" name="Picture 4"/>
          <p:cNvPicPr/>
          <p:nvPr/>
        </p:nvPicPr>
        <p:blipFill>
          <a:blip r:embed="rId2"/>
          <a:stretch/>
        </p:blipFill>
        <p:spPr>
          <a:xfrm>
            <a:off x="914400" y="1535760"/>
            <a:ext cx="6734160" cy="52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D-Tactile-Switch_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0951">
            <a:off x="650057" y="3195427"/>
            <a:ext cx="4572000" cy="3068759"/>
          </a:xfrm>
          <a:prstGeom prst="rect">
            <a:avLst/>
          </a:prstGeom>
        </p:spPr>
      </p:pic>
      <p:pic>
        <p:nvPicPr>
          <p:cNvPr id="5" name="Picture 4" descr="6144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00"/>
            <a:ext cx="41148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905000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button?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48213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1" y="899759"/>
            <a:ext cx="7821117" cy="505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62000" y="228600"/>
            <a:ext cx="7772040" cy="1600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sz="6000" b="1" i="1" strike="noStrike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4</a:t>
            </a:r>
            <a:endParaRPr sz="6000" b="1" i="1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2286000" y="18288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</p:txBody>
      </p:sp>
      <p:pic>
        <p:nvPicPr>
          <p:cNvPr id="7" name="Picture 6" descr="SMD-Tactile-Switch_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24000"/>
            <a:ext cx="4572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6096000" y="533400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 bounce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"/>
            <a:ext cx="5505793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tt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1" y="899759"/>
            <a:ext cx="7821117" cy="5058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0"/>
            <a:ext cx="56920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00B0F0"/>
                </a:solidFill>
                <a:latin typeface="Calibri"/>
              </a:rPr>
              <a:t>Concepts: PWM</a:t>
            </a:r>
            <a:endParaRPr lang="en-US" sz="6600" dirty="0">
              <a:solidFill>
                <a:srgbClr val="00B0F0"/>
              </a:solidFill>
            </a:endParaRPr>
          </a:p>
        </p:txBody>
      </p:sp>
      <p:pic>
        <p:nvPicPr>
          <p:cNvPr id="3" name="Picture 2" descr="LE-5M-RGB-WC_LR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772400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479890ce395f1f2f000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426720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RGB-anim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267200"/>
            <a:ext cx="501967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 descr="pwm-waves-arduin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95400"/>
            <a:ext cx="3505200" cy="2152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362200" y="533400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PWM?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762000" y="228600"/>
            <a:ext cx="7772040" cy="1600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Project </a:t>
            </a:r>
            <a:r>
              <a:rPr lang="en-US" sz="6000" b="1" i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5</a:t>
            </a:r>
            <a:endParaRPr sz="6000" b="1" i="1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2286000" y="1828800"/>
            <a:ext cx="6400440" cy="17521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96000" y="533400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 bounce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8" name="Picture 7" descr="ld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54732">
            <a:off x="3050953" y="3086917"/>
            <a:ext cx="3377055" cy="2122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d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76149">
            <a:off x="5713480" y="2961750"/>
            <a:ext cx="2857500" cy="1533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NV_0598_Marston_FI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4953000" cy="485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62000" y="68580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What is photo resistor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85800" y="1260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Settings:  Tools </a:t>
            </a:r>
            <a:r>
              <a:rPr lang="en-US" sz="4400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4400" strike="noStrike">
                <a:solidFill>
                  <a:srgbClr val="000000"/>
                </a:solidFill>
                <a:latin typeface="Calibri"/>
              </a:rPr>
              <a:t> Serial Port</a:t>
            </a:r>
            <a:endParaRPr/>
          </a:p>
        </p:txBody>
      </p:sp>
      <p:pic>
        <p:nvPicPr>
          <p:cNvPr id="229" name="Picture 5"/>
          <p:cNvPicPr/>
          <p:nvPr/>
        </p:nvPicPr>
        <p:blipFill>
          <a:blip r:embed="rId3"/>
          <a:stretch/>
        </p:blipFill>
        <p:spPr>
          <a:xfrm>
            <a:off x="111240" y="1069920"/>
            <a:ext cx="4689000" cy="4667040"/>
          </a:xfrm>
          <a:prstGeom prst="rect">
            <a:avLst/>
          </a:prstGeom>
          <a:ln>
            <a:noFill/>
          </a:ln>
        </p:spPr>
      </p:pic>
      <p:sp>
        <p:nvSpPr>
          <p:cNvPr id="230" name="TextShape 2"/>
          <p:cNvSpPr txBox="1"/>
          <p:nvPr/>
        </p:nvSpPr>
        <p:spPr>
          <a:xfrm>
            <a:off x="4952880" y="1500120"/>
            <a:ext cx="4190760" cy="533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Your computer communicates to the Arduino microcontroller via a serial port </a:t>
            </a:r>
            <a:r>
              <a:rPr lang="en-US" sz="2400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2400" strike="noStrike">
                <a:solidFill>
                  <a:srgbClr val="000000"/>
                </a:solidFill>
                <a:latin typeface="Calibri"/>
              </a:rPr>
              <a:t> through a USB-Serial adapter.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Check to make sure that the drivers are properly installed.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w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09600"/>
            <a:ext cx="4729408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d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52" y="937864"/>
            <a:ext cx="7125695" cy="4982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4800"/>
            <a:ext cx="5053335" cy="624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Box 3"/>
          <p:cNvSpPr txBox="1">
            <a:spLocks noChangeArrowheads="1"/>
          </p:cNvSpPr>
          <p:nvPr/>
        </p:nvSpPr>
        <p:spPr bwMode="auto">
          <a:xfrm>
            <a:off x="22761" y="15240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4000" b="1" dirty="0" smtClean="0">
                <a:latin typeface="Arial Narrow" pitchFamily="34" charset="0"/>
              </a:rPr>
              <a:t>Digital </a:t>
            </a:r>
            <a:r>
              <a:rPr lang="en-US" sz="4000" b="1" dirty="0">
                <a:latin typeface="Arial Narrow" pitchFamily="34" charset="0"/>
              </a:rPr>
              <a:t>Output – </a:t>
            </a:r>
            <a:r>
              <a:rPr lang="en-US" sz="4000" b="1" dirty="0" err="1">
                <a:latin typeface="Arial Narrow" pitchFamily="34" charset="0"/>
              </a:rPr>
              <a:t>Controling</a:t>
            </a:r>
            <a:r>
              <a:rPr lang="en-US" sz="4000" b="1" dirty="0">
                <a:latin typeface="Arial Narrow" pitchFamily="34" charset="0"/>
              </a:rPr>
              <a:t> any Electrical Device with any power needs using a relay</a:t>
            </a:r>
          </a:p>
        </p:txBody>
      </p:sp>
      <p:sp>
        <p:nvSpPr>
          <p:cNvPr id="107523" name="Rectangle 7"/>
          <p:cNvSpPr>
            <a:spLocks noChangeArrowheads="1"/>
          </p:cNvSpPr>
          <p:nvPr/>
        </p:nvSpPr>
        <p:spPr bwMode="auto">
          <a:xfrm>
            <a:off x="228600" y="4114800"/>
            <a:ext cx="3276600" cy="2092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 sz="1000" b="1">
                <a:latin typeface="Arial Narrow" pitchFamily="34" charset="0"/>
              </a:rPr>
              <a:t>// Connect to Pin 13 and Ground</a:t>
            </a:r>
          </a:p>
          <a:p>
            <a:r>
              <a:rPr lang="en-US" sz="1000" b="1">
                <a:latin typeface="Arial Narrow" pitchFamily="34" charset="0"/>
              </a:rPr>
              <a:t>void setup(){</a:t>
            </a:r>
          </a:p>
          <a:p>
            <a:r>
              <a:rPr lang="en-US" sz="1000" b="1">
                <a:latin typeface="Arial Narrow" pitchFamily="34" charset="0"/>
              </a:rPr>
              <a:t>pinMode(13, OUTPUT); // Specify Arduino Pin number and output/input mode</a:t>
            </a:r>
          </a:p>
          <a:p>
            <a:r>
              <a:rPr lang="en-US" sz="1000" b="1">
                <a:latin typeface="Arial Narrow" pitchFamily="34" charset="0"/>
              </a:rPr>
              <a:t>}</a:t>
            </a:r>
          </a:p>
          <a:p>
            <a:r>
              <a:rPr lang="en-US" sz="1000" b="1">
                <a:latin typeface="Arial Narrow" pitchFamily="34" charset="0"/>
              </a:rPr>
              <a:t>void loop(){</a:t>
            </a:r>
          </a:p>
          <a:p>
            <a:r>
              <a:rPr lang="en-US" sz="1000" b="1">
                <a:latin typeface="Arial Narrow" pitchFamily="34" charset="0"/>
              </a:rPr>
              <a:t>digitalWrite(13, HIGH); // Turn on Pin 13 sending a HIGH Signal</a:t>
            </a:r>
          </a:p>
          <a:p>
            <a:r>
              <a:rPr lang="en-US" sz="1000" b="1">
                <a:latin typeface="Arial Narrow" pitchFamily="34" charset="0"/>
              </a:rPr>
              <a:t>delay(1000);            // Wait for one second</a:t>
            </a:r>
          </a:p>
          <a:p>
            <a:r>
              <a:rPr lang="en-US" sz="1000" b="1">
                <a:latin typeface="Arial Narrow" pitchFamily="34" charset="0"/>
              </a:rPr>
              <a:t>digitalWrite(13, LOW);  // Turn off Pin 13 sending a LOW Signal</a:t>
            </a:r>
          </a:p>
          <a:p>
            <a:r>
              <a:rPr lang="en-US" sz="1000" b="1">
                <a:latin typeface="Arial Narrow" pitchFamily="34" charset="0"/>
              </a:rPr>
              <a:t>delay(3000);            // Wait for Three second</a:t>
            </a:r>
          </a:p>
          <a:p>
            <a:r>
              <a:rPr lang="en-US" sz="1000" b="1">
                <a:latin typeface="Arial Narrow" pitchFamily="34" charset="0"/>
              </a:rPr>
              <a:t>}</a:t>
            </a:r>
          </a:p>
          <a:p>
            <a:endParaRPr lang="en-US" sz="1000" b="1">
              <a:latin typeface="Arial Narrow" pitchFamily="34" charset="0"/>
            </a:endParaRPr>
          </a:p>
          <a:p>
            <a:endParaRPr lang="en-US" sz="1000" b="1">
              <a:latin typeface="Arial Narrow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7C1FD97-85CC-4052-ACFC-E9C3F9C494B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107525" name="Picture 2" descr="http://dlnmh9ip6v2uc.cloudfront.net/images/products/00100-01_i_m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1790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05200"/>
            <a:ext cx="14763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rot="5400000">
            <a:off x="6934201" y="5791200"/>
            <a:ext cx="762000" cy="31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173788" y="5791200"/>
            <a:ext cx="76041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5257800" y="3352800"/>
            <a:ext cx="1219200" cy="10668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5562601" y="2971800"/>
            <a:ext cx="1828800" cy="317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1" name="TextBox 29"/>
          <p:cNvSpPr txBox="1">
            <a:spLocks noChangeArrowheads="1"/>
          </p:cNvSpPr>
          <p:nvPr/>
        </p:nvSpPr>
        <p:spPr bwMode="auto">
          <a:xfrm>
            <a:off x="2286000" y="3048000"/>
            <a:ext cx="294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Externally Powered Device</a:t>
            </a:r>
          </a:p>
        </p:txBody>
      </p:sp>
      <p:sp>
        <p:nvSpPr>
          <p:cNvPr id="107532" name="TextBox 30"/>
          <p:cNvSpPr txBox="1">
            <a:spLocks noChangeArrowheads="1"/>
          </p:cNvSpPr>
          <p:nvPr/>
        </p:nvSpPr>
        <p:spPr bwMode="auto">
          <a:xfrm>
            <a:off x="5224463" y="1709738"/>
            <a:ext cx="2943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Externally Powered Device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rot="10800000">
            <a:off x="7510463" y="4148138"/>
            <a:ext cx="6858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334000" y="3124200"/>
            <a:ext cx="28956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rot="5400000">
            <a:off x="5676901" y="2628900"/>
            <a:ext cx="990600" cy="317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6" name="TextBox 65"/>
          <p:cNvSpPr txBox="1">
            <a:spLocks noChangeArrowheads="1"/>
          </p:cNvSpPr>
          <p:nvPr/>
        </p:nvSpPr>
        <p:spPr bwMode="auto">
          <a:xfrm rot="5400000">
            <a:off x="7576344" y="3334544"/>
            <a:ext cx="1828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External Power 3v-220v</a:t>
            </a:r>
          </a:p>
        </p:txBody>
      </p:sp>
      <p:sp>
        <p:nvSpPr>
          <p:cNvPr id="107537" name="TextBox 71"/>
          <p:cNvSpPr txBox="1">
            <a:spLocks noChangeArrowheads="1"/>
          </p:cNvSpPr>
          <p:nvPr/>
        </p:nvSpPr>
        <p:spPr bwMode="auto">
          <a:xfrm>
            <a:off x="7010400" y="6172200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Control Pin</a:t>
            </a:r>
          </a:p>
        </p:txBody>
      </p:sp>
      <p:sp>
        <p:nvSpPr>
          <p:cNvPr id="107538" name="TextBox 72"/>
          <p:cNvSpPr txBox="1">
            <a:spLocks noChangeArrowheads="1"/>
          </p:cNvSpPr>
          <p:nvPr/>
        </p:nvSpPr>
        <p:spPr bwMode="auto">
          <a:xfrm>
            <a:off x="6096000" y="6172200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GRD</a:t>
            </a:r>
          </a:p>
        </p:txBody>
      </p:sp>
    </p:spTree>
    <p:extLst>
      <p:ext uri="{BB962C8B-B14F-4D97-AF65-F5344CB8AC3E}">
        <p14:creationId xmlns="" xmlns:p14="http://schemas.microsoft.com/office/powerpoint/2010/main" val="13746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6000" dirty="0">
                <a:latin typeface="Calibri"/>
              </a:rPr>
              <a:t>Digital Input</a:t>
            </a:r>
            <a:endParaRPr sz="6000" dirty="0"/>
          </a:p>
        </p:txBody>
      </p:sp>
      <p:sp>
        <p:nvSpPr>
          <p:cNvPr id="32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buSzPct val="45000"/>
              <a:buFont typeface="Arial" pitchFamily="34" charset="0"/>
              <a:buChar char="•"/>
            </a:pPr>
            <a:r>
              <a:rPr lang="en-US" sz="3200" dirty="0">
                <a:latin typeface="Calibri"/>
              </a:rPr>
              <a:t>Adding Human – Arduino Interface</a:t>
            </a:r>
            <a:endParaRPr dirty="0"/>
          </a:p>
          <a:p>
            <a:pPr marL="457200" indent="-457200">
              <a:buSzPct val="45000"/>
              <a:buFont typeface="Arial" pitchFamily="34" charset="0"/>
              <a:buChar char="•"/>
            </a:pPr>
            <a:r>
              <a:rPr lang="en-US" sz="3200" dirty="0">
                <a:latin typeface="Calibri"/>
              </a:rPr>
              <a:t>Ex : Keyboards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685800" y="304920"/>
            <a:ext cx="7770960" cy="1141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US" sz="3200">
                <a:latin typeface="HelveticaNeueLT Pro 77 BdCn"/>
              </a:rPr>
              <a:t>Input</a:t>
            </a: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685800" y="1676520"/>
            <a:ext cx="7770960" cy="4417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US" sz="2400">
                <a:latin typeface="HelveticaNeueLT Pro 77 BdCn"/>
              </a:rPr>
              <a:t>Input is any signal entering an electrical system	.		</a:t>
            </a:r>
            <a:endParaRPr/>
          </a:p>
          <a:p>
            <a:pPr>
              <a:buFont typeface="Arial"/>
              <a:buChar char="•"/>
            </a:pPr>
            <a:r>
              <a:rPr lang="en-US" sz="2400">
                <a:latin typeface="HelveticaNeueLT Pro 77 BdCn"/>
              </a:rPr>
              <a:t>Both digital and analog sensors are forms of input</a:t>
            </a:r>
            <a:endParaRPr/>
          </a:p>
          <a:p>
            <a:pPr>
              <a:buFont typeface="Arial"/>
              <a:buChar char="•"/>
            </a:pPr>
            <a:r>
              <a:rPr lang="en-US" sz="2400">
                <a:latin typeface="HelveticaNeueLT Pro 77 BdCn"/>
              </a:rPr>
              <a:t>Input can also take many other forms: Keyboards, a mouse, infrared sensors, biometric sensors, or just plain voltage from a circuit</a:t>
            </a:r>
            <a:endParaRPr/>
          </a:p>
        </p:txBody>
      </p:sp>
      <p:pic>
        <p:nvPicPr>
          <p:cNvPr id="325" name="Picture 4"/>
          <p:cNvPicPr/>
          <p:nvPr/>
        </p:nvPicPr>
        <p:blipFill>
          <a:blip r:embed="rId3"/>
          <a:stretch/>
        </p:blipFill>
        <p:spPr>
          <a:xfrm>
            <a:off x="941400" y="4519440"/>
            <a:ext cx="2944800" cy="1425600"/>
          </a:xfrm>
          <a:prstGeom prst="rect">
            <a:avLst/>
          </a:prstGeom>
          <a:ln>
            <a:noFill/>
          </a:ln>
        </p:spPr>
      </p:pic>
      <p:pic>
        <p:nvPicPr>
          <p:cNvPr id="326" name="Picture 6"/>
          <p:cNvPicPr/>
          <p:nvPr/>
        </p:nvPicPr>
        <p:blipFill>
          <a:blip r:embed="rId4"/>
          <a:stretch/>
        </p:blipFill>
        <p:spPr>
          <a:xfrm>
            <a:off x="4952880" y="4191120"/>
            <a:ext cx="2874960" cy="190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685800" y="304920"/>
            <a:ext cx="7770960" cy="1141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US" sz="3200">
                <a:latin typeface="HelveticaNeueLT Pro 77 BdCn"/>
              </a:rPr>
              <a:t>Digital Sensors (a.k.a. Switches)
Pull-up Resistor (circuit)</a:t>
            </a:r>
            <a:endParaRPr/>
          </a:p>
        </p:txBody>
      </p:sp>
      <p:pic>
        <p:nvPicPr>
          <p:cNvPr id="328" name="Picture 2"/>
          <p:cNvPicPr/>
          <p:nvPr/>
        </p:nvPicPr>
        <p:blipFill>
          <a:blip r:embed="rId2"/>
          <a:stretch/>
        </p:blipFill>
        <p:spPr>
          <a:xfrm>
            <a:off x="304920" y="1874880"/>
            <a:ext cx="1915920" cy="425916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70440" y="4192560"/>
            <a:ext cx="1945440" cy="39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Arial"/>
              </a:rPr>
              <a:t>to Digital Pin 2</a:t>
            </a:r>
            <a:endParaRPr/>
          </a:p>
        </p:txBody>
      </p:sp>
      <p:pic>
        <p:nvPicPr>
          <p:cNvPr id="330" name="Picture 8"/>
          <p:cNvPicPr/>
          <p:nvPr/>
        </p:nvPicPr>
        <p:blipFill>
          <a:blip r:embed="rId3"/>
          <a:stretch/>
        </p:blipFill>
        <p:spPr>
          <a:xfrm>
            <a:off x="3292560" y="1965240"/>
            <a:ext cx="5437080" cy="378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2"/>
          <p:cNvPicPr/>
          <p:nvPr/>
        </p:nvPicPr>
        <p:blipFill>
          <a:blip r:embed="rId2"/>
          <a:stretch/>
        </p:blipFill>
        <p:spPr>
          <a:xfrm>
            <a:off x="392040" y="2244600"/>
            <a:ext cx="3219480" cy="402912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685800" y="304920"/>
            <a:ext cx="7770960" cy="1141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US" sz="3200">
                <a:latin typeface="HelveticaNeueLT Pro 77 BdCn"/>
              </a:rPr>
              <a:t>Digital Sensors (a.k.a. Switches)
Add an indicator LED to Pin 13</a:t>
            </a:r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493560" y="2954160"/>
            <a:ext cx="754200" cy="746280"/>
          </a:xfrm>
          <a:prstGeom prst="rect">
            <a:avLst/>
          </a:prstGeom>
          <a:noFill/>
          <a:ln w="2844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160200" y="1582560"/>
            <a:ext cx="2946600" cy="825480"/>
          </a:xfrm>
          <a:prstGeom prst="rect">
            <a:avLst/>
          </a:prstGeom>
          <a:gradFill>
            <a:gsLst>
              <a:gs pos="0">
                <a:srgbClr val="E72D2F"/>
              </a:gs>
              <a:gs pos="100000">
                <a:srgbClr val="C00000"/>
              </a:gs>
            </a:gsLst>
            <a:lin ang="5400000"/>
          </a:gradFill>
          <a:ln w="3168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/>
            <a:r>
              <a:rPr lang="en-US" sz="2400">
                <a:latin typeface="Arial"/>
              </a:rPr>
              <a:t>This is just like our 1</a:t>
            </a:r>
            <a:r>
              <a:rPr lang="en-US" sz="2400" baseline="30000">
                <a:latin typeface="Arial"/>
              </a:rPr>
              <a:t>st</a:t>
            </a:r>
            <a:r>
              <a:rPr lang="en-US" sz="2400">
                <a:latin typeface="Arial"/>
              </a:rPr>
              <a:t> circuit!</a:t>
            </a:r>
            <a:endParaRPr/>
          </a:p>
        </p:txBody>
      </p:sp>
      <p:pic>
        <p:nvPicPr>
          <p:cNvPr id="335" name="Picture 9"/>
          <p:cNvPicPr/>
          <p:nvPr/>
        </p:nvPicPr>
        <p:blipFill>
          <a:blip r:embed="rId3"/>
          <a:stretch/>
        </p:blipFill>
        <p:spPr>
          <a:xfrm>
            <a:off x="3292560" y="1965240"/>
            <a:ext cx="5437080" cy="378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IN" sz="3200">
                <a:latin typeface="HelveticaNeueLT Pro 77 BdCn"/>
              </a:rPr>
              <a:t>Commands Used..</a:t>
            </a:r>
            <a:endParaRPr/>
          </a:p>
        </p:txBody>
      </p:sp>
      <p:sp>
        <p:nvSpPr>
          <p:cNvPr id="337" name="TextShape 2"/>
          <p:cNvSpPr txBox="1"/>
          <p:nvPr/>
        </p:nvSpPr>
        <p:spPr>
          <a:xfrm>
            <a:off x="457200" y="1604520"/>
            <a:ext cx="822924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PinMode()</a:t>
            </a:r>
            <a:endParaRPr/>
          </a:p>
          <a:p>
            <a:pPr algn="ctr"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digitalRead()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IN" sz="3200">
                <a:latin typeface="HelveticaNeueLT Pro 77 BdCn"/>
              </a:rPr>
              <a:t>digitalRead()</a:t>
            </a:r>
            <a:endParaRPr/>
          </a:p>
        </p:txBody>
      </p:sp>
      <p:sp>
        <p:nvSpPr>
          <p:cNvPr id="339" name="TextShape 2"/>
          <p:cNvSpPr txBox="1"/>
          <p:nvPr/>
        </p:nvSpPr>
        <p:spPr>
          <a:xfrm>
            <a:off x="457200" y="1604520"/>
            <a:ext cx="8229240" cy="3976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It Reads the Digital Input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Syntax : digitalRead(pin)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Parameters  : Pin -&gt; pin Number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Returns : The Digital Read Value HIGH or low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685800" y="12600"/>
            <a:ext cx="77720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Settings:  Tools </a:t>
            </a:r>
            <a:r>
              <a:rPr lang="en-US" sz="4400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4400" strike="noStrike">
                <a:solidFill>
                  <a:srgbClr val="000000"/>
                </a:solidFill>
                <a:latin typeface="Calibri"/>
              </a:rPr>
              <a:t> Board</a:t>
            </a:r>
            <a:endParaRPr/>
          </a:p>
        </p:txBody>
      </p:sp>
      <p:pic>
        <p:nvPicPr>
          <p:cNvPr id="232" name="Picture 2"/>
          <p:cNvPicPr/>
          <p:nvPr/>
        </p:nvPicPr>
        <p:blipFill>
          <a:blip r:embed="rId3"/>
          <a:stretch/>
        </p:blipFill>
        <p:spPr>
          <a:xfrm>
            <a:off x="0" y="1108080"/>
            <a:ext cx="6608520" cy="3404880"/>
          </a:xfrm>
          <a:prstGeom prst="rect">
            <a:avLst/>
          </a:prstGeom>
          <a:ln>
            <a:noFill/>
          </a:ln>
        </p:spPr>
      </p:pic>
      <p:sp>
        <p:nvSpPr>
          <p:cNvPr id="233" name="TextShape 2"/>
          <p:cNvSpPr txBox="1"/>
          <p:nvPr/>
        </p:nvSpPr>
        <p:spPr>
          <a:xfrm>
            <a:off x="152280" y="5018040"/>
            <a:ext cx="8865720" cy="1004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Next, double-check that the proper board is selected under the Tools</a:t>
            </a:r>
            <a:r>
              <a:rPr lang="en-US" sz="2400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lang="en-US" sz="2400" strike="noStrike">
                <a:solidFill>
                  <a:srgbClr val="000000"/>
                </a:solidFill>
                <a:latin typeface="Calibri"/>
              </a:rPr>
              <a:t>Board menu.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457200" y="242280"/>
            <a:ext cx="8229240" cy="5814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IN" sz="3200">
                <a:latin typeface="HelveticaNeueLT Pro 77 BdCn"/>
              </a:rPr>
              <a:t>Code</a:t>
            </a:r>
            <a:endParaRPr/>
          </a:p>
        </p:txBody>
      </p:sp>
      <p:pic>
        <p:nvPicPr>
          <p:cNvPr id="341" name="Picture 340"/>
          <p:cNvPicPr/>
          <p:nvPr/>
        </p:nvPicPr>
        <p:blipFill>
          <a:blip r:embed="rId2"/>
          <a:stretch/>
        </p:blipFill>
        <p:spPr>
          <a:xfrm>
            <a:off x="504000" y="1179000"/>
            <a:ext cx="8156520" cy="515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Denouncing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8077200" cy="6096000"/>
          </a:xfrm>
        </p:spPr>
      </p:pic>
    </p:spTree>
    <p:extLst>
      <p:ext uri="{BB962C8B-B14F-4D97-AF65-F5344CB8AC3E}">
        <p14:creationId xmlns="" xmlns:p14="http://schemas.microsoft.com/office/powerpoint/2010/main" val="32185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IN" sz="3200">
                <a:latin typeface="HelveticaNeueLT Pro 77 BdCn"/>
              </a:rPr>
              <a:t>Debugging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457200" y="1604520"/>
            <a:ext cx="8229240" cy="3976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Observability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Controllability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IN" sz="3000">
                <a:latin typeface="HelveticaNeueLT Pro 77 BdCn"/>
              </a:rPr>
              <a:t>Serial Communcation is One of Debugging Interface of Arduino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685800" y="304920"/>
            <a:ext cx="7770960" cy="1141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US" sz="3200">
                <a:latin typeface="HelveticaNeueLT Pro 77 BdCn"/>
              </a:rPr>
              <a:t>Using Serial Communication</a:t>
            </a:r>
            <a:endParaRPr/>
          </a:p>
        </p:txBody>
      </p:sp>
      <p:sp>
        <p:nvSpPr>
          <p:cNvPr id="345" name="TextShape 2"/>
          <p:cNvSpPr txBox="1"/>
          <p:nvPr/>
        </p:nvSpPr>
        <p:spPr>
          <a:xfrm>
            <a:off x="685800" y="1676520"/>
            <a:ext cx="7770960" cy="4417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US" sz="2400" b="1">
                <a:latin typeface="HelveticaNeueLT Pro 77 BdCn"/>
              </a:rPr>
              <a:t>Method used to transfer data between two devices.</a:t>
            </a:r>
            <a:endParaRPr/>
          </a:p>
        </p:txBody>
      </p:sp>
      <p:sp>
        <p:nvSpPr>
          <p:cNvPr id="346" name="CustomShape 3"/>
          <p:cNvSpPr/>
          <p:nvPr/>
        </p:nvSpPr>
        <p:spPr>
          <a:xfrm>
            <a:off x="3867120" y="5137200"/>
            <a:ext cx="5276880" cy="70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 sz="2000">
                <a:solidFill>
                  <a:srgbClr val="000000"/>
                </a:solidFill>
                <a:latin typeface="Arial"/>
              </a:rPr>
              <a:t>Arduino dedicates Digital I/O pin # 0 to receiving and Digital I/O pin #1 to transmit.</a:t>
            </a:r>
            <a:endParaRPr/>
          </a:p>
        </p:txBody>
      </p:sp>
      <p:pic>
        <p:nvPicPr>
          <p:cNvPr id="347" name="Picture 2" descr="http://www.ladyada.net/images/arduino/serialdata.gif"/>
          <p:cNvPicPr/>
          <p:nvPr/>
        </p:nvPicPr>
        <p:blipFill>
          <a:blip r:embed="rId3"/>
          <a:srcRect l="53948" b="32365"/>
          <a:stretch/>
        </p:blipFill>
        <p:spPr>
          <a:xfrm>
            <a:off x="3176640" y="2693880"/>
            <a:ext cx="2549520" cy="1920960"/>
          </a:xfrm>
          <a:prstGeom prst="rect">
            <a:avLst/>
          </a:prstGeom>
          <a:ln>
            <a:noFill/>
          </a:ln>
        </p:spPr>
      </p:pic>
      <p:pic>
        <p:nvPicPr>
          <p:cNvPr id="348" name="Picture 4" descr="http://robosavvy.com/store/images/sparkfun/11575-01.jpg"/>
          <p:cNvPicPr/>
          <p:nvPr/>
        </p:nvPicPr>
        <p:blipFill>
          <a:blip r:embed="rId4"/>
          <a:stretch/>
        </p:blipFill>
        <p:spPr>
          <a:xfrm rot="19804800">
            <a:off x="136080" y="4690800"/>
            <a:ext cx="1905120" cy="1903320"/>
          </a:xfrm>
          <a:prstGeom prst="rect">
            <a:avLst/>
          </a:prstGeom>
          <a:ln>
            <a:noFill/>
          </a:ln>
        </p:spPr>
      </p:pic>
      <p:pic>
        <p:nvPicPr>
          <p:cNvPr id="349" name="Picture 6" descr="https://dlnmh9ip6v2uc.cloudfront.net/images/products/1/1/3/0/1/11301-01_i_ma.jpg"/>
          <p:cNvPicPr/>
          <p:nvPr/>
        </p:nvPicPr>
        <p:blipFill>
          <a:blip r:embed="rId5"/>
          <a:stretch/>
        </p:blipFill>
        <p:spPr>
          <a:xfrm rot="9304800">
            <a:off x="1530000" y="3947760"/>
            <a:ext cx="1790640" cy="179064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3271680" y="2730600"/>
            <a:ext cx="5756400" cy="9169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r>
              <a:rPr lang="en-US">
                <a:solidFill>
                  <a:srgbClr val="000000"/>
                </a:solidFill>
                <a:latin typeface="Arial"/>
              </a:rPr>
              <a:t>Data passes between the computer and Arduino through the USB cable. Data is transmitted as zeros (‘0’) and ones (‘1’) sequentially.</a:t>
            </a:r>
            <a:endParaRPr/>
          </a:p>
        </p:txBody>
      </p:sp>
      <p:sp>
        <p:nvSpPr>
          <p:cNvPr id="351" name="CustomShape 5"/>
          <p:cNvSpPr/>
          <p:nvPr/>
        </p:nvSpPr>
        <p:spPr>
          <a:xfrm>
            <a:off x="3176640" y="4313160"/>
            <a:ext cx="438120" cy="1177920"/>
          </a:xfrm>
          <a:prstGeom prst="upDownArrow">
            <a:avLst>
              <a:gd name="adj1" fmla="val 5400"/>
              <a:gd name="adj2" fmla="val 4015"/>
            </a:avLst>
          </a:prstGeom>
          <a:noFill/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2" name="Picture 10" descr="http://www.clker.com/cliparts/E/e/O/w/p/G/happy-computer-screen-md.png"/>
          <p:cNvPicPr/>
          <p:nvPr/>
        </p:nvPicPr>
        <p:blipFill>
          <a:blip r:embed="rId6"/>
          <a:stretch/>
        </p:blipFill>
        <p:spPr>
          <a:xfrm>
            <a:off x="426960" y="2743200"/>
            <a:ext cx="2265480" cy="216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3600" dirty="0" smtClean="0"/>
              <a:t>	Serial Communication is the transferring and receiving of information between two machines, the </a:t>
            </a:r>
            <a:r>
              <a:rPr lang="en-US" sz="3600" dirty="0" err="1" smtClean="0"/>
              <a:t>Arduino</a:t>
            </a:r>
            <a:r>
              <a:rPr lang="en-US" sz="3600" dirty="0" smtClean="0"/>
              <a:t> dedicates pin # 0 to receiving information and pin 1 to transferring information</a:t>
            </a:r>
          </a:p>
          <a:p>
            <a:pPr marL="741363" lvl="1" indent="-284163" eaLnBrk="1" hangingPunct="1">
              <a:buFont typeface="HelveticaNeueLT Pro 57 Cn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163724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in Setup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marL="741363" lvl="1" indent="-284163" eaLnBrk="1" hangingPunct="1">
              <a:buFont typeface="HelveticaNeueLT Pro 57 Cn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524000"/>
            <a:ext cx="5799138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53499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Monitor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marL="741363" lvl="1" indent="-284163" eaLnBrk="1" hangingPunct="1">
              <a:buFont typeface="HelveticaNeueLT Pro 57 Cn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676400"/>
            <a:ext cx="6604000" cy="503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65340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/>
          <a:lstStyle/>
          <a:p>
            <a:pPr algn="ctr"/>
            <a:r>
              <a:rPr lang="en-IN" sz="3200">
                <a:latin typeface="HelveticaNeueLT Pro 77 BdCn"/>
              </a:rPr>
              <a:t>Serial Monitor</a:t>
            </a:r>
            <a:endParaRPr/>
          </a:p>
        </p:txBody>
      </p:sp>
      <p:sp>
        <p:nvSpPr>
          <p:cNvPr id="354" name="TextShape 2"/>
          <p:cNvSpPr txBox="1"/>
          <p:nvPr/>
        </p:nvSpPr>
        <p:spPr>
          <a:xfrm>
            <a:off x="457200" y="1604520"/>
            <a:ext cx="8229240" cy="397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pic>
        <p:nvPicPr>
          <p:cNvPr id="355" name="Picture 354"/>
          <p:cNvPicPr/>
          <p:nvPr/>
        </p:nvPicPr>
        <p:blipFill>
          <a:blip r:embed="rId2"/>
          <a:stretch/>
        </p:blipFill>
        <p:spPr>
          <a:xfrm>
            <a:off x="1756080" y="1101240"/>
            <a:ext cx="5587920" cy="575676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6624000" y="1512000"/>
            <a:ext cx="936000" cy="648000"/>
          </a:xfrm>
          <a:prstGeom prst="bracketPair">
            <a:avLst>
              <a:gd name="adj" fmla="val 3700"/>
            </a:avLst>
          </a:prstGeom>
          <a:noFill/>
          <a:ln w="7632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="" xmlns:p14="http://schemas.microsoft.com/office/powerpoint/2010/main" val="137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marL="741363" lvl="1" indent="-284163" eaLnBrk="1" hangingPunct="1">
              <a:buFont typeface="HelveticaNeueLT Pro 57 Cn" charset="0"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5113" y="1524000"/>
            <a:ext cx="6161087" cy="561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26469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29200" y="-304800"/>
            <a:ext cx="3429000" cy="2209800"/>
          </a:xfrm>
        </p:spPr>
        <p:txBody>
          <a:bodyPr>
            <a:norm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Activity with Circuit 7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4800600" y="1752600"/>
            <a:ext cx="4572000" cy="3810000"/>
          </a:xfrm>
        </p:spPr>
        <p:txBody>
          <a:bodyPr/>
          <a:lstStyle/>
          <a:p>
            <a:pPr marL="800100" lvl="1" indent="-342900" eaLnBrk="1" hangingPunct="1">
              <a:buFont typeface="Arial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 smtClean="0"/>
              <a:t>Communication</a:t>
            </a:r>
          </a:p>
          <a:p>
            <a:pPr marL="800100" lvl="1" indent="-342900" eaLnBrk="1" hangingPunct="1">
              <a:buFont typeface="Arial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 smtClean="0"/>
              <a:t>Troubleshooting circuits</a:t>
            </a:r>
          </a:p>
          <a:p>
            <a:pPr marL="800100" lvl="1" indent="-342900" eaLnBrk="1" hangingPunct="1">
              <a:buFont typeface="Arial"/>
              <a:buChar char="•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 smtClean="0"/>
              <a:t>Debugging Code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43000" y="0"/>
            <a:ext cx="777716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455821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Verify </a:t>
            </a:r>
            <a:endParaRPr/>
          </a:p>
        </p:txBody>
      </p:sp>
      <p:pic>
        <p:nvPicPr>
          <p:cNvPr id="236" name="Content Placeholder 3"/>
          <p:cNvPicPr/>
          <p:nvPr/>
        </p:nvPicPr>
        <p:blipFill>
          <a:blip r:embed="rId2"/>
          <a:stretch/>
        </p:blipFill>
        <p:spPr>
          <a:xfrm>
            <a:off x="1219320" y="1828800"/>
            <a:ext cx="6258240" cy="327636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1549440" y="2971800"/>
            <a:ext cx="548280" cy="73116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>
            <a:solidFill>
              <a:schemeClr val="accent1">
                <a:shade val="50000"/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3"/>
          <p:cNvSpPr/>
          <p:nvPr/>
        </p:nvSpPr>
        <p:spPr>
          <a:xfrm rot="2644800">
            <a:off x="664920" y="2835000"/>
            <a:ext cx="1066320" cy="15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Communication:</a:t>
            </a:r>
            <a:br>
              <a:rPr lang="en-US" dirty="0" smtClean="0"/>
            </a:br>
            <a:r>
              <a:rPr lang="en-US" dirty="0" smtClean="0"/>
              <a:t>Serial Setup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1500" dirty="0" smtClean="0"/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 smtClean="0"/>
              <a:t>		</a:t>
            </a:r>
            <a:r>
              <a:rPr lang="en-US" i="1" dirty="0" smtClean="0"/>
              <a:t>void setup ( ) 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i="1" dirty="0" smtClean="0">
                <a:solidFill>
                  <a:srgbClr val="FF0000"/>
                </a:solidFill>
              </a:rPr>
              <a:t>		</a:t>
            </a:r>
            <a:r>
              <a:rPr lang="en-US" i="1" dirty="0" err="1" smtClean="0">
                <a:solidFill>
                  <a:srgbClr val="FF0000"/>
                </a:solidFill>
              </a:rPr>
              <a:t>Serial.begin</a:t>
            </a:r>
            <a:r>
              <a:rPr lang="en-US" i="1" dirty="0" smtClean="0">
                <a:solidFill>
                  <a:srgbClr val="FF0000"/>
                </a:solidFill>
              </a:rPr>
              <a:t> ( 9600 )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i="1" dirty="0" smtClean="0"/>
              <a:t>		}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1500" i="1" dirty="0"/>
          </a:p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 smtClean="0"/>
              <a:t>	</a:t>
            </a:r>
            <a:r>
              <a:rPr lang="en-US" sz="2500" dirty="0" smtClean="0"/>
              <a:t>In this case the number 9600 is the </a:t>
            </a:r>
            <a:r>
              <a:rPr lang="en-US" sz="2500" dirty="0" err="1" smtClean="0"/>
              <a:t>baudrate</a:t>
            </a:r>
            <a:r>
              <a:rPr lang="en-US" sz="2500" dirty="0" smtClean="0"/>
              <a:t> at which the computer and </a:t>
            </a:r>
            <a:r>
              <a:rPr lang="en-US" sz="2500" dirty="0" err="1" smtClean="0"/>
              <a:t>Arduino</a:t>
            </a:r>
            <a:r>
              <a:rPr lang="en-US" sz="2500" dirty="0" smtClean="0"/>
              <a:t> communicate</a:t>
            </a:r>
          </a:p>
        </p:txBody>
      </p:sp>
    </p:spTree>
    <p:extLst>
      <p:ext uri="{BB962C8B-B14F-4D97-AF65-F5344CB8AC3E}">
        <p14:creationId xmlns="" xmlns:p14="http://schemas.microsoft.com/office/powerpoint/2010/main" val="2579406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Communication:</a:t>
            </a:r>
            <a:br>
              <a:rPr lang="en-US" dirty="0" smtClean="0"/>
            </a:br>
            <a:r>
              <a:rPr lang="en-US" dirty="0" smtClean="0"/>
              <a:t>Sending a Message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altLang="en-US" sz="1500" dirty="0" smtClean="0"/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dirty="0" smtClean="0"/>
              <a:t>		</a:t>
            </a:r>
            <a:r>
              <a:rPr lang="en-US" altLang="en-US" i="1" dirty="0" smtClean="0"/>
              <a:t>void loop ( ) 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dirty="0" smtClean="0"/>
              <a:t>		</a:t>
            </a:r>
            <a:r>
              <a:rPr lang="en-US" altLang="en-US" i="1" dirty="0" err="1" smtClean="0">
                <a:solidFill>
                  <a:srgbClr val="FF0000"/>
                </a:solidFill>
              </a:rPr>
              <a:t>Serial.print</a:t>
            </a:r>
            <a:r>
              <a:rPr lang="en-US" altLang="en-US" i="1" dirty="0" smtClean="0">
                <a:solidFill>
                  <a:srgbClr val="FF0000"/>
                </a:solidFill>
              </a:rPr>
              <a:t> ( “Electronics&amp; “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altLang="en-US" sz="1500" i="1" dirty="0" smtClean="0">
              <a:solidFill>
                <a:srgbClr val="FF0000"/>
              </a:solidFill>
            </a:endParaRP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dirty="0" smtClean="0">
                <a:solidFill>
                  <a:srgbClr val="FF0000"/>
                </a:solidFill>
              </a:rPr>
              <a:t>		</a:t>
            </a:r>
            <a:r>
              <a:rPr lang="en-US" altLang="en-US" i="1" dirty="0" err="1" smtClean="0">
                <a:solidFill>
                  <a:srgbClr val="FF0000"/>
                </a:solidFill>
              </a:rPr>
              <a:t>Serial.println</a:t>
            </a:r>
            <a:r>
              <a:rPr lang="en-US" altLang="en-US" i="1" dirty="0" smtClean="0">
                <a:solidFill>
                  <a:srgbClr val="FF0000"/>
                </a:solidFill>
              </a:rPr>
              <a:t> ( “Mechatronics”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dirty="0" smtClean="0"/>
              <a:t>		}</a:t>
            </a:r>
          </a:p>
        </p:txBody>
      </p:sp>
    </p:spTree>
    <p:extLst>
      <p:ext uri="{BB962C8B-B14F-4D97-AF65-F5344CB8AC3E}">
        <p14:creationId xmlns="" xmlns:p14="http://schemas.microsoft.com/office/powerpoint/2010/main" val="3005086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Communication:</a:t>
            </a:r>
            <a:br>
              <a:rPr lang="en-US" dirty="0" smtClean="0"/>
            </a:br>
            <a:r>
              <a:rPr lang="en-US" dirty="0" smtClean="0"/>
              <a:t>Serial Debugging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altLang="en-US" sz="1500" smtClean="0"/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smtClean="0"/>
              <a:t>		</a:t>
            </a:r>
            <a:r>
              <a:rPr lang="en-US" altLang="en-US" i="1" smtClean="0"/>
              <a:t>void loop ( ) 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/>
              <a:t>		int xVar = 10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/>
              <a:t>		</a:t>
            </a:r>
            <a:r>
              <a:rPr lang="en-US" altLang="en-US" i="1" smtClean="0">
                <a:solidFill>
                  <a:srgbClr val="FF0000"/>
                </a:solidFill>
              </a:rPr>
              <a:t>Serial.print ( “Variable xVar is “ ) ;</a:t>
            </a:r>
            <a:endParaRPr lang="en-US" altLang="en-US" sz="1500" i="1" smtClean="0">
              <a:solidFill>
                <a:srgbClr val="FF0000"/>
              </a:solidFill>
            </a:endParaRP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>
                <a:solidFill>
                  <a:srgbClr val="FF0000"/>
                </a:solidFill>
              </a:rPr>
              <a:t>		Serial.println ( xVar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/>
              <a:t>		}</a:t>
            </a:r>
          </a:p>
        </p:txBody>
      </p:sp>
    </p:spTree>
    <p:extLst>
      <p:ext uri="{BB962C8B-B14F-4D97-AF65-F5344CB8AC3E}">
        <p14:creationId xmlns="" xmlns:p14="http://schemas.microsoft.com/office/powerpoint/2010/main" val="1116328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smtClean="0"/>
              <a:t>Serial Communication:</a:t>
            </a:r>
            <a:br>
              <a:rPr lang="en-US" dirty="0" smtClean="0"/>
            </a:br>
            <a:r>
              <a:rPr lang="en-US" dirty="0" smtClean="0"/>
              <a:t>Serial Troubleshooting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altLang="en-US" sz="1500" smtClean="0"/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smtClean="0"/>
              <a:t>		</a:t>
            </a:r>
            <a:r>
              <a:rPr lang="en-US" altLang="en-US" i="1" smtClean="0"/>
              <a:t>void loop ( ) {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/>
              <a:t>		</a:t>
            </a:r>
            <a:r>
              <a:rPr lang="en-US" altLang="en-US" i="1" smtClean="0">
                <a:solidFill>
                  <a:srgbClr val="FF0000"/>
                </a:solidFill>
              </a:rPr>
              <a:t>Serial.print ( “Digital pin 9 reads “ ) ;</a:t>
            </a:r>
            <a:endParaRPr lang="en-US" altLang="en-US" sz="1500" i="1" smtClean="0">
              <a:solidFill>
                <a:srgbClr val="FF0000"/>
              </a:solidFill>
            </a:endParaRP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>
                <a:solidFill>
                  <a:srgbClr val="FF0000"/>
                </a:solidFill>
              </a:rPr>
              <a:t>		Serial.println ( digitalRead ( 9 ) ) ;</a:t>
            </a:r>
          </a:p>
          <a:p>
            <a:pPr indent="-341313" eaLnBrk="1" hangingPunct="1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altLang="en-US" i="1" smtClean="0"/>
              <a:t>		}</a:t>
            </a:r>
          </a:p>
        </p:txBody>
      </p:sp>
    </p:spTree>
    <p:extLst>
      <p:ext uri="{BB962C8B-B14F-4D97-AF65-F5344CB8AC3E}">
        <p14:creationId xmlns="" xmlns:p14="http://schemas.microsoft.com/office/powerpoint/2010/main" val="1012420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Serial Library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Serial.available</a:t>
            </a:r>
            <a:r>
              <a:rPr lang="en-US" dirty="0" smtClean="0"/>
              <a:t>()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Serial.begin</a:t>
            </a:r>
            <a:r>
              <a:rPr lang="en-US" dirty="0" smtClean="0"/>
              <a:t>()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Serial.println</a:t>
            </a:r>
            <a:r>
              <a:rPr lang="en-US" dirty="0" smtClean="0"/>
              <a:t>()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Serial.print</a:t>
            </a:r>
            <a:r>
              <a:rPr lang="en-US" dirty="0" smtClean="0"/>
              <a:t>()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Serial.read</a:t>
            </a:r>
            <a:r>
              <a:rPr lang="en-US" dirty="0" smtClean="0"/>
              <a:t>()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Serial.parseInt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5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Some More….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Control the LED via Serial</a:t>
            </a:r>
          </a:p>
          <a:p>
            <a:r>
              <a:rPr lang="en-US" dirty="0" smtClean="0"/>
              <a:t>Read the Button State using Serial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3520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Upload</a:t>
            </a:r>
            <a:endParaRPr/>
          </a:p>
        </p:txBody>
      </p:sp>
      <p:pic>
        <p:nvPicPr>
          <p:cNvPr id="240" name="Content Placeholder 3"/>
          <p:cNvPicPr/>
          <p:nvPr/>
        </p:nvPicPr>
        <p:blipFill>
          <a:blip r:embed="rId2"/>
          <a:stretch/>
        </p:blipFill>
        <p:spPr>
          <a:xfrm>
            <a:off x="1219320" y="1828800"/>
            <a:ext cx="6258240" cy="327636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2098080" y="2963160"/>
            <a:ext cx="548280" cy="731160"/>
          </a:xfrm>
          <a:prstGeom prst="frame">
            <a:avLst>
              <a:gd name="adj1" fmla="val 12500"/>
            </a:avLst>
          </a:prstGeom>
          <a:solidFill>
            <a:schemeClr val="accent2"/>
          </a:solidFill>
          <a:ln>
            <a:solidFill>
              <a:schemeClr val="accent1">
                <a:shade val="50000"/>
                <a:alpha val="8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3"/>
          <p:cNvSpPr/>
          <p:nvPr/>
        </p:nvSpPr>
        <p:spPr>
          <a:xfrm rot="2644800">
            <a:off x="543600" y="2601720"/>
            <a:ext cx="1827360" cy="10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</a:rPr>
              <a:t>Upload it ….. </a:t>
            </a:r>
            <a:endParaRPr/>
          </a:p>
        </p:txBody>
      </p:sp>
      <p:pic>
        <p:nvPicPr>
          <p:cNvPr id="244" name="Content Placeholder 3"/>
          <p:cNvPicPr/>
          <p:nvPr/>
        </p:nvPicPr>
        <p:blipFill>
          <a:blip r:embed="rId2"/>
          <a:stretch/>
        </p:blipFill>
        <p:spPr>
          <a:xfrm>
            <a:off x="685800" y="1676520"/>
            <a:ext cx="7543440" cy="48765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3733920" y="2971800"/>
            <a:ext cx="685440" cy="60912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"/>
          <p:cNvSpPr/>
          <p:nvPr/>
        </p:nvSpPr>
        <p:spPr>
          <a:xfrm>
            <a:off x="4419720" y="3181320"/>
            <a:ext cx="1447560" cy="1900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602</TotalTime>
  <Words>886</Words>
  <Application>Microsoft Office PowerPoint</Application>
  <PresentationFormat>On-screen Show (4:3)</PresentationFormat>
  <Paragraphs>243</Paragraphs>
  <Slides>75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Denouncing</vt:lpstr>
      <vt:lpstr>Slide 62</vt:lpstr>
      <vt:lpstr>Slide 63</vt:lpstr>
      <vt:lpstr>Serial Communication</vt:lpstr>
      <vt:lpstr>Serial in Setup</vt:lpstr>
      <vt:lpstr>Serial Monitor</vt:lpstr>
      <vt:lpstr>Slide 67</vt:lpstr>
      <vt:lpstr>Serial Communication</vt:lpstr>
      <vt:lpstr>Serial Activity with Circuit 7</vt:lpstr>
      <vt:lpstr>Serial Communication: Serial Setup</vt:lpstr>
      <vt:lpstr>Serial Communication: Sending a Message</vt:lpstr>
      <vt:lpstr>Serial Communication: Serial Debugging</vt:lpstr>
      <vt:lpstr>Serial Communication: Serial Troubleshooting</vt:lpstr>
      <vt:lpstr>Functions in Serial Library</vt:lpstr>
      <vt:lpstr>Do Some More….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Started…</dc:title>
  <dc:creator>CREAM</dc:creator>
  <cp:lastModifiedBy>hello</cp:lastModifiedBy>
  <cp:revision>94</cp:revision>
  <dcterms:created xsi:type="dcterms:W3CDTF">2006-08-16T00:00:00Z</dcterms:created>
  <dcterms:modified xsi:type="dcterms:W3CDTF">2017-02-11T14:03:13Z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